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7"/>
  </p:notesMasterIdLst>
  <p:sldIdLst>
    <p:sldId id="256" r:id="rId2"/>
    <p:sldId id="269" r:id="rId3"/>
    <p:sldId id="260" r:id="rId4"/>
    <p:sldId id="267" r:id="rId5"/>
    <p:sldId id="259" r:id="rId6"/>
    <p:sldId id="270" r:id="rId7"/>
    <p:sldId id="279" r:id="rId8"/>
    <p:sldId id="278" r:id="rId9"/>
    <p:sldId id="268" r:id="rId10"/>
    <p:sldId id="262" r:id="rId11"/>
    <p:sldId id="264" r:id="rId12"/>
    <p:sldId id="280" r:id="rId13"/>
    <p:sldId id="271" r:id="rId14"/>
    <p:sldId id="277" r:id="rId15"/>
    <p:sldId id="28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an Orr" initials="KO" lastIdx="1" clrIdx="0">
    <p:extLst>
      <p:ext uri="{19B8F6BF-5375-455C-9EA6-DF929625EA0E}">
        <p15:presenceInfo xmlns:p15="http://schemas.microsoft.com/office/powerpoint/2012/main" userId="e52f9fe85e7dd7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90B8"/>
    <a:srgbClr val="929292"/>
    <a:srgbClr val="1A3260"/>
    <a:srgbClr val="4590B8"/>
    <a:srgbClr val="3D3D3D"/>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6816B-E9ED-47CB-8906-7E88A18139E8}" v="65" dt="2019-11-07T04:30:39.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0" autoAdjust="0"/>
    <p:restoredTop sz="94660"/>
  </p:normalViewPr>
  <p:slideViewPr>
    <p:cSldViewPr snapToGrid="0">
      <p:cViewPr varScale="1">
        <p:scale>
          <a:sx n="67" d="100"/>
          <a:sy n="67" d="100"/>
        </p:scale>
        <p:origin x="6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an Orr" userId="e52f9fe85e7dd747" providerId="LiveId" clId="{EEF6816B-E9ED-47CB-8906-7E88A18139E8}"/>
    <pc:docChg chg="undo custSel mod modSld sldOrd">
      <pc:chgData name="Kian Orr" userId="e52f9fe85e7dd747" providerId="LiveId" clId="{EEF6816B-E9ED-47CB-8906-7E88A18139E8}" dt="2019-11-10T06:38:03.690" v="126" actId="1036"/>
      <pc:docMkLst>
        <pc:docMk/>
      </pc:docMkLst>
      <pc:sldChg chg="modSp">
        <pc:chgData name="Kian Orr" userId="e52f9fe85e7dd747" providerId="LiveId" clId="{EEF6816B-E9ED-47CB-8906-7E88A18139E8}" dt="2019-11-02T18:03:49.031" v="47" actId="20577"/>
        <pc:sldMkLst>
          <pc:docMk/>
          <pc:sldMk cId="1062966278" sldId="268"/>
        </pc:sldMkLst>
        <pc:spChg chg="mod">
          <ac:chgData name="Kian Orr" userId="e52f9fe85e7dd747" providerId="LiveId" clId="{EEF6816B-E9ED-47CB-8906-7E88A18139E8}" dt="2019-11-02T18:03:49.031" v="47" actId="20577"/>
          <ac:spMkLst>
            <pc:docMk/>
            <pc:sldMk cId="1062966278" sldId="268"/>
            <ac:spMk id="22" creationId="{5B3C0DA3-AAC7-4919-B249-4114AA854912}"/>
          </ac:spMkLst>
        </pc:spChg>
      </pc:sldChg>
      <pc:sldChg chg="modSp">
        <pc:chgData name="Kian Orr" userId="e52f9fe85e7dd747" providerId="LiveId" clId="{EEF6816B-E9ED-47CB-8906-7E88A18139E8}" dt="2019-11-02T18:06:08.505" v="94" actId="20577"/>
        <pc:sldMkLst>
          <pc:docMk/>
          <pc:sldMk cId="2585680854" sldId="269"/>
        </pc:sldMkLst>
        <pc:graphicFrameChg chg="mod">
          <ac:chgData name="Kian Orr" userId="e52f9fe85e7dd747" providerId="LiveId" clId="{EEF6816B-E9ED-47CB-8906-7E88A18139E8}" dt="2019-11-02T18:06:08.505" v="94" actId="20577"/>
          <ac:graphicFrameMkLst>
            <pc:docMk/>
            <pc:sldMk cId="2585680854" sldId="269"/>
            <ac:graphicFrameMk id="31" creationId="{36711BD9-05A4-4876-8908-1141CF7ED56A}"/>
          </ac:graphicFrameMkLst>
        </pc:graphicFrameChg>
      </pc:sldChg>
      <pc:sldChg chg="modSp">
        <pc:chgData name="Kian Orr" userId="e52f9fe85e7dd747" providerId="LiveId" clId="{EEF6816B-E9ED-47CB-8906-7E88A18139E8}" dt="2019-11-10T06:38:03.690" v="126" actId="1036"/>
        <pc:sldMkLst>
          <pc:docMk/>
          <pc:sldMk cId="3990212362" sldId="270"/>
        </pc:sldMkLst>
        <pc:spChg chg="mod">
          <ac:chgData name="Kian Orr" userId="e52f9fe85e7dd747" providerId="LiveId" clId="{EEF6816B-E9ED-47CB-8906-7E88A18139E8}" dt="2019-11-10T06:38:03.690" v="126" actId="1036"/>
          <ac:spMkLst>
            <pc:docMk/>
            <pc:sldMk cId="3990212362" sldId="270"/>
            <ac:spMk id="35" creationId="{34832C9B-6F41-46CC-874C-A8202295C033}"/>
          </ac:spMkLst>
        </pc:spChg>
      </pc:sldChg>
      <pc:sldChg chg="modSp">
        <pc:chgData name="Kian Orr" userId="e52f9fe85e7dd747" providerId="LiveId" clId="{EEF6816B-E9ED-47CB-8906-7E88A18139E8}" dt="2019-11-07T04:30:39.938" v="124" actId="20577"/>
        <pc:sldMkLst>
          <pc:docMk/>
          <pc:sldMk cId="2752381174" sldId="278"/>
        </pc:sldMkLst>
        <pc:spChg chg="mod">
          <ac:chgData name="Kian Orr" userId="e52f9fe85e7dd747" providerId="LiveId" clId="{EEF6816B-E9ED-47CB-8906-7E88A18139E8}" dt="2019-11-07T04:30:39.938" v="124" actId="20577"/>
          <ac:spMkLst>
            <pc:docMk/>
            <pc:sldMk cId="2752381174" sldId="278"/>
            <ac:spMk id="3" creationId="{F834EE69-49F3-4F77-B3E0-7E5F56B5DCB3}"/>
          </ac:spMkLst>
        </pc:spChg>
      </pc:sldChg>
      <pc:sldChg chg="ord">
        <pc:chgData name="Kian Orr" userId="e52f9fe85e7dd747" providerId="LiveId" clId="{EEF6816B-E9ED-47CB-8906-7E88A18139E8}" dt="2019-11-02T18:00:18.911" v="43"/>
        <pc:sldMkLst>
          <pc:docMk/>
          <pc:sldMk cId="709225529" sldId="279"/>
        </pc:sldMkLst>
      </pc:sldChg>
      <pc:sldChg chg="modSp">
        <pc:chgData name="Kian Orr" userId="e52f9fe85e7dd747" providerId="LiveId" clId="{EEF6816B-E9ED-47CB-8906-7E88A18139E8}" dt="2019-11-02T17:53:55.320" v="42" actId="20577"/>
        <pc:sldMkLst>
          <pc:docMk/>
          <pc:sldMk cId="2501460768" sldId="280"/>
        </pc:sldMkLst>
        <pc:spChg chg="mod">
          <ac:chgData name="Kian Orr" userId="e52f9fe85e7dd747" providerId="LiveId" clId="{EEF6816B-E9ED-47CB-8906-7E88A18139E8}" dt="2019-11-02T17:53:55.320" v="42" actId="20577"/>
          <ac:spMkLst>
            <pc:docMk/>
            <pc:sldMk cId="2501460768" sldId="280"/>
            <ac:spMk id="6" creationId="{E3B42A90-7BA9-4741-BDA3-250939F846AE}"/>
          </ac:spMkLst>
        </pc:spChg>
      </pc:sldChg>
      <pc:sldChg chg="addSp delSp modSp mod setBg setClrOvrMap">
        <pc:chgData name="Kian Orr" userId="e52f9fe85e7dd747" providerId="LiveId" clId="{EEF6816B-E9ED-47CB-8906-7E88A18139E8}" dt="2019-11-02T18:12:09.224" v="111" actId="20577"/>
        <pc:sldMkLst>
          <pc:docMk/>
          <pc:sldMk cId="77909589" sldId="281"/>
        </pc:sldMkLst>
        <pc:spChg chg="mod">
          <ac:chgData name="Kian Orr" userId="e52f9fe85e7dd747" providerId="LiveId" clId="{EEF6816B-E9ED-47CB-8906-7E88A18139E8}" dt="2019-11-02T18:10:59.478" v="96" actId="26606"/>
          <ac:spMkLst>
            <pc:docMk/>
            <pc:sldMk cId="77909589" sldId="281"/>
            <ac:spMk id="2" creationId="{E179677B-F6FE-4AB9-8649-725197A61B8D}"/>
          </ac:spMkLst>
        </pc:spChg>
        <pc:spChg chg="mod">
          <ac:chgData name="Kian Orr" userId="e52f9fe85e7dd747" providerId="LiveId" clId="{EEF6816B-E9ED-47CB-8906-7E88A18139E8}" dt="2019-11-02T18:12:09.224" v="111" actId="20577"/>
          <ac:spMkLst>
            <pc:docMk/>
            <pc:sldMk cId="77909589" sldId="281"/>
            <ac:spMk id="3" creationId="{86D8E09B-62F5-401A-8893-24FB8EF71A79}"/>
          </ac:spMkLst>
        </pc:spChg>
        <pc:spChg chg="add del">
          <ac:chgData name="Kian Orr" userId="e52f9fe85e7dd747" providerId="LiveId" clId="{EEF6816B-E9ED-47CB-8906-7E88A18139E8}" dt="2019-11-02T18:10:59.478" v="96" actId="26606"/>
          <ac:spMkLst>
            <pc:docMk/>
            <pc:sldMk cId="77909589" sldId="281"/>
            <ac:spMk id="8" creationId="{A9D01BD4-D715-47C5-936E-D17703C9AE83}"/>
          </ac:spMkLst>
        </pc:spChg>
        <pc:spChg chg="add del">
          <ac:chgData name="Kian Orr" userId="e52f9fe85e7dd747" providerId="LiveId" clId="{EEF6816B-E9ED-47CB-8906-7E88A18139E8}" dt="2019-11-02T18:10:59.478" v="96" actId="26606"/>
          <ac:spMkLst>
            <pc:docMk/>
            <pc:sldMk cId="77909589" sldId="281"/>
            <ac:spMk id="10" creationId="{8E095A5C-C0E1-442D-A262-3354333CA8ED}"/>
          </ac:spMkLst>
        </pc:spChg>
        <pc:spChg chg="add del">
          <ac:chgData name="Kian Orr" userId="e52f9fe85e7dd747" providerId="LiveId" clId="{EEF6816B-E9ED-47CB-8906-7E88A18139E8}" dt="2019-11-02T18:10:59.478" v="96" actId="26606"/>
          <ac:spMkLst>
            <pc:docMk/>
            <pc:sldMk cId="77909589" sldId="281"/>
            <ac:spMk id="12" creationId="{7884CF81-7E80-4D00-BC0F-A2166793CF8D}"/>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ACC38-89CA-4E98-AA41-4E56EBD19C55}"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6AF8027-2D1C-4832-AB2C-5EBCDD9CB966}">
      <dgm:prSet/>
      <dgm:spPr/>
      <dgm:t>
        <a:bodyPr/>
        <a:lstStyle/>
        <a:p>
          <a:pPr>
            <a:lnSpc>
              <a:spcPct val="100000"/>
            </a:lnSpc>
            <a:defRPr b="1"/>
          </a:pPr>
          <a:r>
            <a:rPr lang="en-US"/>
            <a:t>Sound waves</a:t>
          </a:r>
        </a:p>
      </dgm:t>
    </dgm:pt>
    <dgm:pt modelId="{3DCBF4B4-C577-4979-8393-496DA7705D4F}" type="parTrans" cxnId="{CC3D33BF-6CB2-429E-8466-57D64DA2F89F}">
      <dgm:prSet/>
      <dgm:spPr/>
      <dgm:t>
        <a:bodyPr/>
        <a:lstStyle/>
        <a:p>
          <a:endParaRPr lang="en-US"/>
        </a:p>
      </dgm:t>
    </dgm:pt>
    <dgm:pt modelId="{2BD2D672-BE58-4696-89D2-ECB918BB0498}" type="sibTrans" cxnId="{CC3D33BF-6CB2-429E-8466-57D64DA2F89F}">
      <dgm:prSet/>
      <dgm:spPr/>
      <dgm:t>
        <a:bodyPr/>
        <a:lstStyle/>
        <a:p>
          <a:endParaRPr lang="en-US"/>
        </a:p>
      </dgm:t>
    </dgm:pt>
    <dgm:pt modelId="{CCC962AB-BE7A-4225-87B4-2F35F4635BA8}">
      <dgm:prSet custT="1"/>
      <dgm:spPr/>
      <dgm:t>
        <a:bodyPr/>
        <a:lstStyle/>
        <a:p>
          <a:pPr>
            <a:lnSpc>
              <a:spcPct val="100000"/>
            </a:lnSpc>
          </a:pPr>
          <a:r>
            <a:rPr lang="en-US" sz="1700" dirty="0"/>
            <a:t>Frequency, amplitude, wavelength, phase difference, intensity</a:t>
          </a:r>
        </a:p>
      </dgm:t>
    </dgm:pt>
    <dgm:pt modelId="{E34C3CCE-8CDB-4E74-A633-A09DC5E2E294}" type="parTrans" cxnId="{730FEAD5-8920-4E41-9AB9-86AE0B6400A4}">
      <dgm:prSet/>
      <dgm:spPr/>
      <dgm:t>
        <a:bodyPr/>
        <a:lstStyle/>
        <a:p>
          <a:endParaRPr lang="en-US"/>
        </a:p>
      </dgm:t>
    </dgm:pt>
    <dgm:pt modelId="{E3385AD8-08C1-4364-A0E4-9E613084EAB8}" type="sibTrans" cxnId="{730FEAD5-8920-4E41-9AB9-86AE0B6400A4}">
      <dgm:prSet/>
      <dgm:spPr/>
      <dgm:t>
        <a:bodyPr/>
        <a:lstStyle/>
        <a:p>
          <a:endParaRPr lang="en-US"/>
        </a:p>
      </dgm:t>
    </dgm:pt>
    <dgm:pt modelId="{626B8BA1-F7E3-4AFE-B160-80D99420E1D5}">
      <dgm:prSet/>
      <dgm:spPr/>
      <dgm:t>
        <a:bodyPr/>
        <a:lstStyle/>
        <a:p>
          <a:pPr>
            <a:lnSpc>
              <a:spcPct val="100000"/>
            </a:lnSpc>
            <a:defRPr b="1"/>
          </a:pPr>
          <a:r>
            <a:rPr lang="en-US"/>
            <a:t>Acoustics</a:t>
          </a:r>
        </a:p>
      </dgm:t>
    </dgm:pt>
    <dgm:pt modelId="{8D537A52-8573-4B3E-9512-D29676894604}" type="parTrans" cxnId="{D97F21C4-FC14-4AD9-8DF4-BEDD3740641A}">
      <dgm:prSet/>
      <dgm:spPr/>
      <dgm:t>
        <a:bodyPr/>
        <a:lstStyle/>
        <a:p>
          <a:endParaRPr lang="en-US"/>
        </a:p>
      </dgm:t>
    </dgm:pt>
    <dgm:pt modelId="{6DDA577D-35BE-4063-8128-4F0217661E65}" type="sibTrans" cxnId="{D97F21C4-FC14-4AD9-8DF4-BEDD3740641A}">
      <dgm:prSet/>
      <dgm:spPr/>
      <dgm:t>
        <a:bodyPr/>
        <a:lstStyle/>
        <a:p>
          <a:endParaRPr lang="en-US"/>
        </a:p>
      </dgm:t>
    </dgm:pt>
    <dgm:pt modelId="{97391BDF-0A13-4BC7-A331-A509F1FC6F67}">
      <dgm:prSet custT="1"/>
      <dgm:spPr/>
      <dgm:t>
        <a:bodyPr/>
        <a:lstStyle/>
        <a:p>
          <a:pPr>
            <a:lnSpc>
              <a:spcPct val="100000"/>
            </a:lnSpc>
          </a:pPr>
          <a:r>
            <a:rPr lang="en-US" sz="1700" dirty="0"/>
            <a:t>Reverberation, sound absorption, shapes of halls</a:t>
          </a:r>
        </a:p>
      </dgm:t>
    </dgm:pt>
    <dgm:pt modelId="{8687AE9A-F31D-4D2D-8466-9692274F869E}" type="parTrans" cxnId="{036058EC-2F42-4272-84AF-052B5C2D54D2}">
      <dgm:prSet/>
      <dgm:spPr/>
      <dgm:t>
        <a:bodyPr/>
        <a:lstStyle/>
        <a:p>
          <a:endParaRPr lang="en-US"/>
        </a:p>
      </dgm:t>
    </dgm:pt>
    <dgm:pt modelId="{C1CD8680-6EA7-4238-93B1-320E340C5035}" type="sibTrans" cxnId="{036058EC-2F42-4272-84AF-052B5C2D54D2}">
      <dgm:prSet/>
      <dgm:spPr/>
      <dgm:t>
        <a:bodyPr/>
        <a:lstStyle/>
        <a:p>
          <a:endParaRPr lang="en-US"/>
        </a:p>
      </dgm:t>
    </dgm:pt>
    <dgm:pt modelId="{A1A8BB4A-3067-44D5-9E07-DA5F7AE0B13D}" type="pres">
      <dgm:prSet presAssocID="{0A1ACC38-89CA-4E98-AA41-4E56EBD19C55}" presName="root" presStyleCnt="0">
        <dgm:presLayoutVars>
          <dgm:dir/>
          <dgm:resizeHandles val="exact"/>
        </dgm:presLayoutVars>
      </dgm:prSet>
      <dgm:spPr/>
    </dgm:pt>
    <dgm:pt modelId="{30041053-FDE7-4C9C-8CE9-266002CB8AC9}" type="pres">
      <dgm:prSet presAssocID="{E6AF8027-2D1C-4832-AB2C-5EBCDD9CB966}" presName="compNode" presStyleCnt="0"/>
      <dgm:spPr/>
    </dgm:pt>
    <dgm:pt modelId="{665CB946-A833-43CB-814D-54BA189FC5BC}" type="pres">
      <dgm:prSet presAssocID="{E6AF8027-2D1C-4832-AB2C-5EBCDD9CB9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9A0847BE-62D4-4F0D-A9B4-05C25E445202}" type="pres">
      <dgm:prSet presAssocID="{E6AF8027-2D1C-4832-AB2C-5EBCDD9CB966}" presName="iconSpace" presStyleCnt="0"/>
      <dgm:spPr/>
    </dgm:pt>
    <dgm:pt modelId="{C2381BBD-01AA-4870-8957-DBD3DBFB345F}" type="pres">
      <dgm:prSet presAssocID="{E6AF8027-2D1C-4832-AB2C-5EBCDD9CB966}" presName="parTx" presStyleLbl="revTx" presStyleIdx="0" presStyleCnt="4">
        <dgm:presLayoutVars>
          <dgm:chMax val="0"/>
          <dgm:chPref val="0"/>
        </dgm:presLayoutVars>
      </dgm:prSet>
      <dgm:spPr/>
    </dgm:pt>
    <dgm:pt modelId="{0C189053-607A-44DB-A5D8-D6A3F7B5771B}" type="pres">
      <dgm:prSet presAssocID="{E6AF8027-2D1C-4832-AB2C-5EBCDD9CB966}" presName="txSpace" presStyleCnt="0"/>
      <dgm:spPr/>
    </dgm:pt>
    <dgm:pt modelId="{BB7FB458-1B4C-49CE-BF9F-8306363D8FED}" type="pres">
      <dgm:prSet presAssocID="{E6AF8027-2D1C-4832-AB2C-5EBCDD9CB966}" presName="desTx" presStyleLbl="revTx" presStyleIdx="1" presStyleCnt="4">
        <dgm:presLayoutVars/>
      </dgm:prSet>
      <dgm:spPr/>
    </dgm:pt>
    <dgm:pt modelId="{AFD6869C-CE0B-45CE-B326-426E6DF890AC}" type="pres">
      <dgm:prSet presAssocID="{2BD2D672-BE58-4696-89D2-ECB918BB0498}" presName="sibTrans" presStyleCnt="0"/>
      <dgm:spPr/>
    </dgm:pt>
    <dgm:pt modelId="{F1754BC1-D159-4813-B3EB-F6261E801E3A}" type="pres">
      <dgm:prSet presAssocID="{626B8BA1-F7E3-4AFE-B160-80D99420E1D5}" presName="compNode" presStyleCnt="0"/>
      <dgm:spPr/>
    </dgm:pt>
    <dgm:pt modelId="{B9EF3C45-953A-4730-9713-231A3EAB7270}" type="pres">
      <dgm:prSet presAssocID="{626B8BA1-F7E3-4AFE-B160-80D99420E1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eble clef"/>
        </a:ext>
      </dgm:extLst>
    </dgm:pt>
    <dgm:pt modelId="{FF22459A-3DDC-44E9-BB56-AB3B45EA6CE5}" type="pres">
      <dgm:prSet presAssocID="{626B8BA1-F7E3-4AFE-B160-80D99420E1D5}" presName="iconSpace" presStyleCnt="0"/>
      <dgm:spPr/>
    </dgm:pt>
    <dgm:pt modelId="{044AA9AC-4B8B-468F-BE25-CCEF0B72977C}" type="pres">
      <dgm:prSet presAssocID="{626B8BA1-F7E3-4AFE-B160-80D99420E1D5}" presName="parTx" presStyleLbl="revTx" presStyleIdx="2" presStyleCnt="4">
        <dgm:presLayoutVars>
          <dgm:chMax val="0"/>
          <dgm:chPref val="0"/>
        </dgm:presLayoutVars>
      </dgm:prSet>
      <dgm:spPr/>
    </dgm:pt>
    <dgm:pt modelId="{E9422402-F5F0-4B32-ACD5-DB0AED6A9BD5}" type="pres">
      <dgm:prSet presAssocID="{626B8BA1-F7E3-4AFE-B160-80D99420E1D5}" presName="txSpace" presStyleCnt="0"/>
      <dgm:spPr/>
    </dgm:pt>
    <dgm:pt modelId="{64147884-9C87-4B1B-8E78-C179964D55BA}" type="pres">
      <dgm:prSet presAssocID="{626B8BA1-F7E3-4AFE-B160-80D99420E1D5}" presName="desTx" presStyleLbl="revTx" presStyleIdx="3" presStyleCnt="4" custScaleX="80712">
        <dgm:presLayoutVars/>
      </dgm:prSet>
      <dgm:spPr/>
    </dgm:pt>
  </dgm:ptLst>
  <dgm:cxnLst>
    <dgm:cxn modelId="{950DAA06-44B3-4E99-814E-B4C19BA33B56}" type="presOf" srcId="{97391BDF-0A13-4BC7-A331-A509F1FC6F67}" destId="{64147884-9C87-4B1B-8E78-C179964D55BA}" srcOrd="0" destOrd="0" presId="urn:microsoft.com/office/officeart/2018/5/layout/CenteredIconLabelDescriptionList"/>
    <dgm:cxn modelId="{1EA10A26-6203-4382-9323-074E607E5A9C}" type="presOf" srcId="{626B8BA1-F7E3-4AFE-B160-80D99420E1D5}" destId="{044AA9AC-4B8B-468F-BE25-CCEF0B72977C}" srcOrd="0" destOrd="0" presId="urn:microsoft.com/office/officeart/2018/5/layout/CenteredIconLabelDescriptionList"/>
    <dgm:cxn modelId="{30A40330-04DD-4E58-9AB1-D006246DCB63}" type="presOf" srcId="{0A1ACC38-89CA-4E98-AA41-4E56EBD19C55}" destId="{A1A8BB4A-3067-44D5-9E07-DA5F7AE0B13D}" srcOrd="0" destOrd="0" presId="urn:microsoft.com/office/officeart/2018/5/layout/CenteredIconLabelDescriptionList"/>
    <dgm:cxn modelId="{D9A99E39-B232-4F20-BAC4-A33FB3B1F910}" type="presOf" srcId="{E6AF8027-2D1C-4832-AB2C-5EBCDD9CB966}" destId="{C2381BBD-01AA-4870-8957-DBD3DBFB345F}" srcOrd="0" destOrd="0" presId="urn:microsoft.com/office/officeart/2018/5/layout/CenteredIconLabelDescriptionList"/>
    <dgm:cxn modelId="{112BEE55-A4BB-4F7E-8BCE-77859F32395E}" type="presOf" srcId="{CCC962AB-BE7A-4225-87B4-2F35F4635BA8}" destId="{BB7FB458-1B4C-49CE-BF9F-8306363D8FED}" srcOrd="0" destOrd="0" presId="urn:microsoft.com/office/officeart/2018/5/layout/CenteredIconLabelDescriptionList"/>
    <dgm:cxn modelId="{CC3D33BF-6CB2-429E-8466-57D64DA2F89F}" srcId="{0A1ACC38-89CA-4E98-AA41-4E56EBD19C55}" destId="{E6AF8027-2D1C-4832-AB2C-5EBCDD9CB966}" srcOrd="0" destOrd="0" parTransId="{3DCBF4B4-C577-4979-8393-496DA7705D4F}" sibTransId="{2BD2D672-BE58-4696-89D2-ECB918BB0498}"/>
    <dgm:cxn modelId="{D97F21C4-FC14-4AD9-8DF4-BEDD3740641A}" srcId="{0A1ACC38-89CA-4E98-AA41-4E56EBD19C55}" destId="{626B8BA1-F7E3-4AFE-B160-80D99420E1D5}" srcOrd="1" destOrd="0" parTransId="{8D537A52-8573-4B3E-9512-D29676894604}" sibTransId="{6DDA577D-35BE-4063-8128-4F0217661E65}"/>
    <dgm:cxn modelId="{730FEAD5-8920-4E41-9AB9-86AE0B6400A4}" srcId="{E6AF8027-2D1C-4832-AB2C-5EBCDD9CB966}" destId="{CCC962AB-BE7A-4225-87B4-2F35F4635BA8}" srcOrd="0" destOrd="0" parTransId="{E34C3CCE-8CDB-4E74-A633-A09DC5E2E294}" sibTransId="{E3385AD8-08C1-4364-A0E4-9E613084EAB8}"/>
    <dgm:cxn modelId="{036058EC-2F42-4272-84AF-052B5C2D54D2}" srcId="{626B8BA1-F7E3-4AFE-B160-80D99420E1D5}" destId="{97391BDF-0A13-4BC7-A331-A509F1FC6F67}" srcOrd="0" destOrd="0" parTransId="{8687AE9A-F31D-4D2D-8466-9692274F869E}" sibTransId="{C1CD8680-6EA7-4238-93B1-320E340C5035}"/>
    <dgm:cxn modelId="{133A8317-4173-454C-8D99-3C47D5B0CEF2}" type="presParOf" srcId="{A1A8BB4A-3067-44D5-9E07-DA5F7AE0B13D}" destId="{30041053-FDE7-4C9C-8CE9-266002CB8AC9}" srcOrd="0" destOrd="0" presId="urn:microsoft.com/office/officeart/2018/5/layout/CenteredIconLabelDescriptionList"/>
    <dgm:cxn modelId="{90C223BC-AA59-42B1-8A3C-4633B0F01CC8}" type="presParOf" srcId="{30041053-FDE7-4C9C-8CE9-266002CB8AC9}" destId="{665CB946-A833-43CB-814D-54BA189FC5BC}" srcOrd="0" destOrd="0" presId="urn:microsoft.com/office/officeart/2018/5/layout/CenteredIconLabelDescriptionList"/>
    <dgm:cxn modelId="{F7844629-4B99-435E-91CA-3C99D2099270}" type="presParOf" srcId="{30041053-FDE7-4C9C-8CE9-266002CB8AC9}" destId="{9A0847BE-62D4-4F0D-A9B4-05C25E445202}" srcOrd="1" destOrd="0" presId="urn:microsoft.com/office/officeart/2018/5/layout/CenteredIconLabelDescriptionList"/>
    <dgm:cxn modelId="{80C08E77-55C0-449D-BCD4-F80131E828B5}" type="presParOf" srcId="{30041053-FDE7-4C9C-8CE9-266002CB8AC9}" destId="{C2381BBD-01AA-4870-8957-DBD3DBFB345F}" srcOrd="2" destOrd="0" presId="urn:microsoft.com/office/officeart/2018/5/layout/CenteredIconLabelDescriptionList"/>
    <dgm:cxn modelId="{1C7B85D0-2519-4E34-9E98-26B83255B0E9}" type="presParOf" srcId="{30041053-FDE7-4C9C-8CE9-266002CB8AC9}" destId="{0C189053-607A-44DB-A5D8-D6A3F7B5771B}" srcOrd="3" destOrd="0" presId="urn:microsoft.com/office/officeart/2018/5/layout/CenteredIconLabelDescriptionList"/>
    <dgm:cxn modelId="{CD161ED6-4747-46B0-B35A-2E093AD57172}" type="presParOf" srcId="{30041053-FDE7-4C9C-8CE9-266002CB8AC9}" destId="{BB7FB458-1B4C-49CE-BF9F-8306363D8FED}" srcOrd="4" destOrd="0" presId="urn:microsoft.com/office/officeart/2018/5/layout/CenteredIconLabelDescriptionList"/>
    <dgm:cxn modelId="{2D99DAB2-3AC5-4276-AB95-3FCF1037E570}" type="presParOf" srcId="{A1A8BB4A-3067-44D5-9E07-DA5F7AE0B13D}" destId="{AFD6869C-CE0B-45CE-B326-426E6DF890AC}" srcOrd="1" destOrd="0" presId="urn:microsoft.com/office/officeart/2018/5/layout/CenteredIconLabelDescriptionList"/>
    <dgm:cxn modelId="{4A1447CE-6049-4DB6-AC0B-9F37735E8555}" type="presParOf" srcId="{A1A8BB4A-3067-44D5-9E07-DA5F7AE0B13D}" destId="{F1754BC1-D159-4813-B3EB-F6261E801E3A}" srcOrd="2" destOrd="0" presId="urn:microsoft.com/office/officeart/2018/5/layout/CenteredIconLabelDescriptionList"/>
    <dgm:cxn modelId="{86B90C24-56B8-4B26-AD99-BB032A3140E1}" type="presParOf" srcId="{F1754BC1-D159-4813-B3EB-F6261E801E3A}" destId="{B9EF3C45-953A-4730-9713-231A3EAB7270}" srcOrd="0" destOrd="0" presId="urn:microsoft.com/office/officeart/2018/5/layout/CenteredIconLabelDescriptionList"/>
    <dgm:cxn modelId="{958BBBB0-81F6-452B-9ACC-830483B61B9D}" type="presParOf" srcId="{F1754BC1-D159-4813-B3EB-F6261E801E3A}" destId="{FF22459A-3DDC-44E9-BB56-AB3B45EA6CE5}" srcOrd="1" destOrd="0" presId="urn:microsoft.com/office/officeart/2018/5/layout/CenteredIconLabelDescriptionList"/>
    <dgm:cxn modelId="{EF5BE120-08EA-4858-B33C-8EE3F775864D}" type="presParOf" srcId="{F1754BC1-D159-4813-B3EB-F6261E801E3A}" destId="{044AA9AC-4B8B-468F-BE25-CCEF0B72977C}" srcOrd="2" destOrd="0" presId="urn:microsoft.com/office/officeart/2018/5/layout/CenteredIconLabelDescriptionList"/>
    <dgm:cxn modelId="{C57100AA-2768-4BDD-8D1D-ACE408BDDA43}" type="presParOf" srcId="{F1754BC1-D159-4813-B3EB-F6261E801E3A}" destId="{E9422402-F5F0-4B32-ACD5-DB0AED6A9BD5}" srcOrd="3" destOrd="0" presId="urn:microsoft.com/office/officeart/2018/5/layout/CenteredIconLabelDescriptionList"/>
    <dgm:cxn modelId="{FE920ADB-A64D-4239-9B65-1846EE11A340}" type="presParOf" srcId="{F1754BC1-D159-4813-B3EB-F6261E801E3A}" destId="{64147884-9C87-4B1B-8E78-C179964D55B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CB946-A833-43CB-814D-54BA189FC5BC}">
      <dsp:nvSpPr>
        <dsp:cNvPr id="0" name=""/>
        <dsp:cNvSpPr/>
      </dsp:nvSpPr>
      <dsp:spPr>
        <a:xfrm>
          <a:off x="2220974" y="36090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381BBD-01AA-4870-8957-DBD3DBFB345F}">
      <dsp:nvSpPr>
        <dsp:cNvPr id="0" name=""/>
        <dsp:cNvSpPr/>
      </dsp:nvSpPr>
      <dsp:spPr>
        <a:xfrm>
          <a:off x="816974" y="200003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Sound waves</a:t>
          </a:r>
        </a:p>
      </dsp:txBody>
      <dsp:txXfrm>
        <a:off x="816974" y="2000035"/>
        <a:ext cx="4320000" cy="648000"/>
      </dsp:txXfrm>
    </dsp:sp>
    <dsp:sp modelId="{BB7FB458-1B4C-49CE-BF9F-8306363D8FED}">
      <dsp:nvSpPr>
        <dsp:cNvPr id="0" name=""/>
        <dsp:cNvSpPr/>
      </dsp:nvSpPr>
      <dsp:spPr>
        <a:xfrm>
          <a:off x="816974" y="2707163"/>
          <a:ext cx="4320000" cy="61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Frequency, amplitude, wavelength, phase difference, intensity</a:t>
          </a:r>
        </a:p>
      </dsp:txBody>
      <dsp:txXfrm>
        <a:off x="816974" y="2707163"/>
        <a:ext cx="4320000" cy="610165"/>
      </dsp:txXfrm>
    </dsp:sp>
    <dsp:sp modelId="{B9EF3C45-953A-4730-9713-231A3EAB7270}">
      <dsp:nvSpPr>
        <dsp:cNvPr id="0" name=""/>
        <dsp:cNvSpPr/>
      </dsp:nvSpPr>
      <dsp:spPr>
        <a:xfrm>
          <a:off x="7296975" y="36090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4AA9AC-4B8B-468F-BE25-CCEF0B72977C}">
      <dsp:nvSpPr>
        <dsp:cNvPr id="0" name=""/>
        <dsp:cNvSpPr/>
      </dsp:nvSpPr>
      <dsp:spPr>
        <a:xfrm>
          <a:off x="5892975" y="200003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Acoustics</a:t>
          </a:r>
        </a:p>
      </dsp:txBody>
      <dsp:txXfrm>
        <a:off x="5892975" y="2000035"/>
        <a:ext cx="4320000" cy="648000"/>
      </dsp:txXfrm>
    </dsp:sp>
    <dsp:sp modelId="{64147884-9C87-4B1B-8E78-C179964D55BA}">
      <dsp:nvSpPr>
        <dsp:cNvPr id="0" name=""/>
        <dsp:cNvSpPr/>
      </dsp:nvSpPr>
      <dsp:spPr>
        <a:xfrm>
          <a:off x="6309595" y="2707163"/>
          <a:ext cx="3486758" cy="61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Reverberation, sound absorption, shapes of halls</a:t>
          </a:r>
        </a:p>
      </dsp:txBody>
      <dsp:txXfrm>
        <a:off x="6309595" y="2707163"/>
        <a:ext cx="3486758" cy="610165"/>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4478B-18BA-4C2E-8A39-E8827937AD32}" type="datetimeFigureOut">
              <a:rPr lang="en-US" smtClean="0"/>
              <a:t>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6731C-999C-4AF5-9AB5-E99E3F5D35BD}" type="slidenum">
              <a:rPr lang="en-US" smtClean="0"/>
              <a:t>‹#›</a:t>
            </a:fld>
            <a:endParaRPr lang="en-US"/>
          </a:p>
        </p:txBody>
      </p:sp>
    </p:spTree>
    <p:extLst>
      <p:ext uri="{BB962C8B-B14F-4D97-AF65-F5344CB8AC3E}">
        <p14:creationId xmlns:p14="http://schemas.microsoft.com/office/powerpoint/2010/main" val="165418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amplitude of the wave can be represented as a vector (the arrow) at a certain time in the waves cycle. Then, using the radii (the position in the concert hall), and the components of the amplitude, the total amplitude at that point in the concert hall is found.</a:t>
            </a:r>
          </a:p>
        </p:txBody>
      </p:sp>
      <p:sp>
        <p:nvSpPr>
          <p:cNvPr id="4" name="Slide Number Placeholder 3"/>
          <p:cNvSpPr>
            <a:spLocks noGrp="1"/>
          </p:cNvSpPr>
          <p:nvPr>
            <p:ph type="sldNum" sz="quarter" idx="5"/>
          </p:nvPr>
        </p:nvSpPr>
        <p:spPr/>
        <p:txBody>
          <a:bodyPr/>
          <a:lstStyle/>
          <a:p>
            <a:fld id="{C566731C-999C-4AF5-9AB5-E99E3F5D35BD}" type="slidenum">
              <a:rPr lang="en-US" smtClean="0"/>
              <a:t>9</a:t>
            </a:fld>
            <a:endParaRPr lang="en-US"/>
          </a:p>
        </p:txBody>
      </p:sp>
    </p:spTree>
    <p:extLst>
      <p:ext uri="{BB962C8B-B14F-4D97-AF65-F5344CB8AC3E}">
        <p14:creationId xmlns:p14="http://schemas.microsoft.com/office/powerpoint/2010/main" val="341476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Significance: different dimensions change the interference patterns drastically</a:t>
            </a:r>
          </a:p>
        </p:txBody>
      </p:sp>
      <p:sp>
        <p:nvSpPr>
          <p:cNvPr id="4" name="Slide Number Placeholder 3"/>
          <p:cNvSpPr>
            <a:spLocks noGrp="1"/>
          </p:cNvSpPr>
          <p:nvPr>
            <p:ph type="sldNum" sz="quarter" idx="5"/>
          </p:nvPr>
        </p:nvSpPr>
        <p:spPr/>
        <p:txBody>
          <a:bodyPr/>
          <a:lstStyle/>
          <a:p>
            <a:fld id="{C566731C-999C-4AF5-9AB5-E99E3F5D35BD}" type="slidenum">
              <a:rPr lang="en-US" smtClean="0"/>
              <a:t>13</a:t>
            </a:fld>
            <a:endParaRPr lang="en-US"/>
          </a:p>
        </p:txBody>
      </p:sp>
    </p:spTree>
    <p:extLst>
      <p:ext uri="{BB962C8B-B14F-4D97-AF65-F5344CB8AC3E}">
        <p14:creationId xmlns:p14="http://schemas.microsoft.com/office/powerpoint/2010/main" val="102791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Significance: darker spots get lighter until the heat map is uniform</a:t>
            </a:r>
          </a:p>
          <a:p>
            <a:r>
              <a:rPr lang="en-US" dirty="0"/>
              <a:t>- Too little absorption and there is too much destructive interference and too much absorption, there is not enough reverb</a:t>
            </a:r>
          </a:p>
        </p:txBody>
      </p:sp>
      <p:sp>
        <p:nvSpPr>
          <p:cNvPr id="4" name="Slide Number Placeholder 3"/>
          <p:cNvSpPr>
            <a:spLocks noGrp="1"/>
          </p:cNvSpPr>
          <p:nvPr>
            <p:ph type="sldNum" sz="quarter" idx="5"/>
          </p:nvPr>
        </p:nvSpPr>
        <p:spPr/>
        <p:txBody>
          <a:bodyPr/>
          <a:lstStyle/>
          <a:p>
            <a:fld id="{C566731C-999C-4AF5-9AB5-E99E3F5D35BD}" type="slidenum">
              <a:rPr lang="en-US" smtClean="0"/>
              <a:t>14</a:t>
            </a:fld>
            <a:endParaRPr lang="en-US"/>
          </a:p>
        </p:txBody>
      </p:sp>
    </p:spTree>
    <p:extLst>
      <p:ext uri="{BB962C8B-B14F-4D97-AF65-F5344CB8AC3E}">
        <p14:creationId xmlns:p14="http://schemas.microsoft.com/office/powerpoint/2010/main" val="73927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3707DA4-E9BE-43C6-8326-17C1D7B45935}" type="datetimeFigureOut">
              <a:rPr lang="en-US" smtClean="0"/>
              <a:t>11/9/2019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DE5DD70-145B-476B-8D29-01EE238F04DB}" type="slidenum">
              <a:rPr lang="en-US" smtClean="0"/>
              <a:t>‹#›</a:t>
            </a:fld>
            <a:endParaRPr lang="en-US"/>
          </a:p>
        </p:txBody>
      </p:sp>
    </p:spTree>
    <p:extLst>
      <p:ext uri="{BB962C8B-B14F-4D97-AF65-F5344CB8AC3E}">
        <p14:creationId xmlns:p14="http://schemas.microsoft.com/office/powerpoint/2010/main" val="140738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707DA4-E9BE-43C6-8326-17C1D7B45935}" type="datetimeFigureOut">
              <a:rPr lang="en-US" smtClean="0"/>
              <a:t>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209062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3707DA4-E9BE-43C6-8326-17C1D7B45935}" type="datetimeFigureOut">
              <a:rPr lang="en-US" smtClean="0"/>
              <a:t>11/9/2019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DE5DD70-145B-476B-8D29-01EE238F04DB}" type="slidenum">
              <a:rPr lang="en-US" smtClean="0"/>
              <a:t>‹#›</a:t>
            </a:fld>
            <a:endParaRPr lang="en-US"/>
          </a:p>
        </p:txBody>
      </p:sp>
    </p:spTree>
    <p:extLst>
      <p:ext uri="{BB962C8B-B14F-4D97-AF65-F5344CB8AC3E}">
        <p14:creationId xmlns:p14="http://schemas.microsoft.com/office/powerpoint/2010/main" val="2262673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707DA4-E9BE-43C6-8326-17C1D7B45935}" type="datetimeFigureOut">
              <a:rPr lang="en-US" smtClean="0"/>
              <a:t>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169621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3707DA4-E9BE-43C6-8326-17C1D7B45935}" type="datetimeFigureOut">
              <a:rPr lang="en-US" smtClean="0"/>
              <a:t>11/9/2019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DE5DD70-145B-476B-8D29-01EE238F04DB}" type="slidenum">
              <a:rPr lang="en-US" smtClean="0"/>
              <a:t>‹#›</a:t>
            </a:fld>
            <a:endParaRPr lang="en-US"/>
          </a:p>
        </p:txBody>
      </p:sp>
    </p:spTree>
    <p:extLst>
      <p:ext uri="{BB962C8B-B14F-4D97-AF65-F5344CB8AC3E}">
        <p14:creationId xmlns:p14="http://schemas.microsoft.com/office/powerpoint/2010/main" val="1986504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07DA4-E9BE-43C6-8326-17C1D7B45935}" type="datetimeFigureOut">
              <a:rPr lang="en-US" smtClean="0"/>
              <a:t>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1888511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707DA4-E9BE-43C6-8326-17C1D7B45935}" type="datetimeFigureOut">
              <a:rPr lang="en-US" smtClean="0"/>
              <a:t>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227426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707DA4-E9BE-43C6-8326-17C1D7B45935}" type="datetimeFigureOut">
              <a:rPr lang="en-US" smtClean="0"/>
              <a:t>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E5DD70-145B-476B-8D29-01EE238F04DB}"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80508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07DA4-E9BE-43C6-8326-17C1D7B45935}" type="datetimeFigureOut">
              <a:rPr lang="en-US" smtClean="0"/>
              <a:t>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230069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707DA4-E9BE-43C6-8326-17C1D7B45935}" type="datetimeFigureOut">
              <a:rPr lang="en-US" smtClean="0"/>
              <a:t>11/9/2019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DE5DD70-145B-476B-8D29-01EE238F04DB}" type="slidenum">
              <a:rPr lang="en-US" smtClean="0"/>
              <a:t>‹#›</a:t>
            </a:fld>
            <a:endParaRPr lang="en-US"/>
          </a:p>
        </p:txBody>
      </p:sp>
    </p:spTree>
    <p:extLst>
      <p:ext uri="{BB962C8B-B14F-4D97-AF65-F5344CB8AC3E}">
        <p14:creationId xmlns:p14="http://schemas.microsoft.com/office/powerpoint/2010/main" val="324374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707DA4-E9BE-43C6-8326-17C1D7B45935}" type="datetimeFigureOut">
              <a:rPr lang="en-US" smtClean="0"/>
              <a:t>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E5DD70-145B-476B-8D29-01EE238F04DB}" type="slidenum">
              <a:rPr lang="en-US" smtClean="0"/>
              <a:t>‹#›</a:t>
            </a:fld>
            <a:endParaRPr lang="en-US"/>
          </a:p>
        </p:txBody>
      </p:sp>
    </p:spTree>
    <p:extLst>
      <p:ext uri="{BB962C8B-B14F-4D97-AF65-F5344CB8AC3E}">
        <p14:creationId xmlns:p14="http://schemas.microsoft.com/office/powerpoint/2010/main" val="3529289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707DA4-E9BE-43C6-8326-17C1D7B45935}" type="datetimeFigureOut">
              <a:rPr lang="en-US" smtClean="0"/>
              <a:t>11/9/2019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DE5DD70-145B-476B-8D29-01EE238F04DB}"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58806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hyperlink" Target="http://dx.doi.org/10.1037/pmu00000502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212A18-D8AE-402B-B529-296A28215B7C}"/>
              </a:ext>
            </a:extLst>
          </p:cNvPr>
          <p:cNvPicPr>
            <a:picLocks noChangeAspect="1"/>
          </p:cNvPicPr>
          <p:nvPr/>
        </p:nvPicPr>
        <p:blipFill rotWithShape="1">
          <a:blip r:embed="rId2"/>
          <a:srcRect t="10466" r="9091" b="12925"/>
          <a:stretch/>
        </p:blipFill>
        <p:spPr>
          <a:xfrm>
            <a:off x="20" y="10"/>
            <a:ext cx="12191980" cy="6857990"/>
          </a:xfrm>
          <a:prstGeom prst="rect">
            <a:avLst/>
          </a:prstGeom>
        </p:spPr>
      </p:pic>
      <p:grpSp>
        <p:nvGrpSpPr>
          <p:cNvPr id="7" name="Group 11">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8" name="Rectangle 12">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706DA67-1D99-42DA-AB47-01041C7DCE17}"/>
              </a:ext>
            </a:extLst>
          </p:cNvPr>
          <p:cNvSpPr>
            <a:spLocks noGrp="1"/>
          </p:cNvSpPr>
          <p:nvPr>
            <p:ph type="ctrTitle"/>
          </p:nvPr>
        </p:nvSpPr>
        <p:spPr>
          <a:xfrm>
            <a:off x="584200" y="2142067"/>
            <a:ext cx="3412067" cy="2971801"/>
          </a:xfrm>
        </p:spPr>
        <p:txBody>
          <a:bodyPr>
            <a:normAutofit/>
          </a:bodyPr>
          <a:lstStyle/>
          <a:p>
            <a:r>
              <a:rPr lang="en-US" sz="3600">
                <a:solidFill>
                  <a:schemeClr val="bg1"/>
                </a:solidFill>
              </a:rPr>
              <a:t>Acoustics of concert Halls</a:t>
            </a:r>
          </a:p>
        </p:txBody>
      </p:sp>
      <p:sp>
        <p:nvSpPr>
          <p:cNvPr id="3" name="Subtitle 2">
            <a:extLst>
              <a:ext uri="{FF2B5EF4-FFF2-40B4-BE49-F238E27FC236}">
                <a16:creationId xmlns:a16="http://schemas.microsoft.com/office/drawing/2014/main" id="{9AA98B9B-6602-4AF2-ACCC-C6D3FB677D98}"/>
              </a:ext>
            </a:extLst>
          </p:cNvPr>
          <p:cNvSpPr>
            <a:spLocks noGrp="1"/>
          </p:cNvSpPr>
          <p:nvPr>
            <p:ph type="subTitle" idx="1"/>
          </p:nvPr>
        </p:nvSpPr>
        <p:spPr>
          <a:xfrm>
            <a:off x="584200" y="5145513"/>
            <a:ext cx="3412067" cy="738820"/>
          </a:xfrm>
        </p:spPr>
        <p:txBody>
          <a:bodyPr>
            <a:normAutofit/>
          </a:bodyPr>
          <a:lstStyle/>
          <a:p>
            <a:r>
              <a:rPr lang="en-US" sz="1600" dirty="0">
                <a:solidFill>
                  <a:schemeClr val="accent1">
                    <a:lumMod val="50000"/>
                    <a:lumOff val="50000"/>
                  </a:schemeClr>
                </a:solidFill>
              </a:rPr>
              <a:t>Kian </a:t>
            </a:r>
            <a:r>
              <a:rPr lang="en-US" sz="1600" dirty="0" err="1">
                <a:solidFill>
                  <a:schemeClr val="accent1">
                    <a:lumMod val="50000"/>
                    <a:lumOff val="50000"/>
                  </a:schemeClr>
                </a:solidFill>
              </a:rPr>
              <a:t>orr</a:t>
            </a:r>
            <a:r>
              <a:rPr lang="en-US" sz="1600" dirty="0">
                <a:solidFill>
                  <a:schemeClr val="accent1">
                    <a:lumMod val="50000"/>
                    <a:lumOff val="50000"/>
                  </a:schemeClr>
                </a:solidFill>
              </a:rPr>
              <a:t>, </a:t>
            </a:r>
            <a:r>
              <a:rPr lang="en-US" sz="1600" dirty="0" err="1">
                <a:solidFill>
                  <a:schemeClr val="accent1">
                    <a:lumMod val="50000"/>
                    <a:lumOff val="50000"/>
                  </a:schemeClr>
                </a:solidFill>
              </a:rPr>
              <a:t>IVc</a:t>
            </a:r>
            <a:endParaRPr lang="en-US" sz="1600" dirty="0">
              <a:solidFill>
                <a:schemeClr val="accent1">
                  <a:lumMod val="50000"/>
                  <a:lumOff val="50000"/>
                </a:schemeClr>
              </a:solidFill>
            </a:endParaRPr>
          </a:p>
          <a:p>
            <a:r>
              <a:rPr lang="en-US" dirty="0">
                <a:solidFill>
                  <a:schemeClr val="accent1">
                    <a:lumMod val="50000"/>
                    <a:lumOff val="50000"/>
                  </a:schemeClr>
                </a:solidFill>
              </a:rPr>
              <a:t>Mentor: William </a:t>
            </a:r>
            <a:r>
              <a:rPr lang="en-US" dirty="0" err="1">
                <a:solidFill>
                  <a:schemeClr val="accent1">
                    <a:lumMod val="50000"/>
                    <a:lumOff val="50000"/>
                  </a:schemeClr>
                </a:solidFill>
              </a:rPr>
              <a:t>Spinella</a:t>
            </a:r>
            <a:endParaRPr lang="en-US" sz="1600" dirty="0">
              <a:solidFill>
                <a:schemeClr val="accent1">
                  <a:lumMod val="50000"/>
                  <a:lumOff val="50000"/>
                </a:schemeClr>
              </a:solidFill>
            </a:endParaRPr>
          </a:p>
        </p:txBody>
      </p:sp>
    </p:spTree>
    <p:extLst>
      <p:ext uri="{BB962C8B-B14F-4D97-AF65-F5344CB8AC3E}">
        <p14:creationId xmlns:p14="http://schemas.microsoft.com/office/powerpoint/2010/main" val="401087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4186E-CF26-405C-BCCF-B808B36E27BF}"/>
              </a:ext>
            </a:extLst>
          </p:cNvPr>
          <p:cNvSpPr>
            <a:spLocks noGrp="1"/>
          </p:cNvSpPr>
          <p:nvPr>
            <p:ph type="title"/>
          </p:nvPr>
        </p:nvSpPr>
        <p:spPr>
          <a:xfrm>
            <a:off x="959157" y="1113764"/>
            <a:ext cx="3269749" cy="4624327"/>
          </a:xfrm>
        </p:spPr>
        <p:txBody>
          <a:bodyPr anchor="ctr">
            <a:normAutofit/>
          </a:bodyPr>
          <a:lstStyle/>
          <a:p>
            <a:r>
              <a:rPr lang="en-US" sz="3200" dirty="0">
                <a:solidFill>
                  <a:srgbClr val="FFFFFF"/>
                </a:solidFill>
              </a:rPr>
              <a:t>deriving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419933-E79D-4B71-B568-A7E598072875}"/>
                  </a:ext>
                </a:extLst>
              </p:cNvPr>
              <p:cNvSpPr>
                <a:spLocks noGrp="1"/>
              </p:cNvSpPr>
              <p:nvPr>
                <p:ph idx="1"/>
              </p:nvPr>
            </p:nvSpPr>
            <p:spPr>
              <a:xfrm>
                <a:off x="5155905" y="1113764"/>
                <a:ext cx="6108179" cy="4624327"/>
              </a:xfrm>
            </p:spPr>
            <p:txBody>
              <a:bodyPr anchor="ctr">
                <a:normAutofit/>
              </a:bodyPr>
              <a:lstStyle/>
              <a:p>
                <a:r>
                  <a:rPr lang="en-US" sz="1800" dirty="0"/>
                  <a:t>The intensity of a sound wave, </a:t>
                </a:r>
                <a14:m>
                  <m:oMath xmlns:m="http://schemas.openxmlformats.org/officeDocument/2006/math">
                    <m:r>
                      <a:rPr lang="en-US" sz="1800" b="0" i="1" smtClean="0">
                        <a:latin typeface="Cambria Math" panose="02040503050406030204" pitchFamily="18" charset="0"/>
                      </a:rPr>
                      <m:t>𝐼</m:t>
                    </m:r>
                  </m:oMath>
                </a14:m>
                <a:r>
                  <a:rPr lang="en-US" sz="1800" dirty="0"/>
                  <a:t>, is modeled by</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𝐼</m:t>
                      </m:r>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𝑠</m:t>
                              </m:r>
                            </m:sub>
                          </m:sSub>
                        </m:num>
                        <m:den>
                          <m:r>
                            <a:rPr lang="en-US" sz="1800" i="1">
                              <a:latin typeface="Cambria Math" panose="02040503050406030204" pitchFamily="18" charset="0"/>
                            </a:rPr>
                            <m:t>4</m:t>
                          </m:r>
                          <m:r>
                            <a:rPr lang="en-US" sz="1800" i="1">
                              <a:latin typeface="Cambria Math" panose="02040503050406030204" pitchFamily="18" charset="0"/>
                            </a:rPr>
                            <m:t>𝜋</m:t>
                          </m:r>
                          <m:sSup>
                            <m:sSupPr>
                              <m:ctrlPr>
                                <a:rPr lang="en-US" sz="1800" i="1">
                                  <a:latin typeface="Cambria Math" panose="02040503050406030204" pitchFamily="18" charset="0"/>
                                </a:rPr>
                              </m:ctrlPr>
                            </m:sSupPr>
                            <m:e>
                              <m:r>
                                <a:rPr lang="en-US" sz="1800" i="1">
                                  <a:latin typeface="Cambria Math" panose="02040503050406030204" pitchFamily="18" charset="0"/>
                                </a:rPr>
                                <m:t>𝑟</m:t>
                              </m:r>
                            </m:e>
                            <m:sup>
                              <m:r>
                                <a:rPr lang="en-US" sz="1800" i="1">
                                  <a:latin typeface="Cambria Math" panose="02040503050406030204" pitchFamily="18" charset="0"/>
                                </a:rPr>
                                <m:t>2</m:t>
                              </m:r>
                            </m:sup>
                          </m:sSup>
                        </m:den>
                      </m:f>
                      <m:r>
                        <a:rPr lang="en-US" sz="1800" i="1">
                          <a:latin typeface="Cambria Math" panose="02040503050406030204" pitchFamily="18" charset="0"/>
                        </a:rPr>
                        <m:t> </m:t>
                      </m:r>
                      <m:r>
                        <a:rPr lang="en-US" sz="1800" b="0" i="1" smtClean="0">
                          <a:latin typeface="Cambria Math" panose="02040503050406030204" pitchFamily="18" charset="0"/>
                        </a:rPr>
                        <m:t>,</m:t>
                      </m:r>
                    </m:oMath>
                  </m:oMathPara>
                </a14:m>
                <a:endParaRPr lang="en-US" sz="1800" dirty="0"/>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𝑠</m:t>
                        </m:r>
                      </m:sub>
                    </m:sSub>
                  </m:oMath>
                </a14:m>
                <a:r>
                  <a:rPr lang="en-US" sz="1800" dirty="0"/>
                  <a:t> is found by using the equation for sound level, where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=10</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𝐼</m:t>
                                  </m:r>
                                </m:num>
                                <m:den>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0</m:t>
                                      </m:r>
                                    </m:sub>
                                  </m:sSub>
                                </m:den>
                              </m:f>
                            </m:e>
                          </m:d>
                        </m:e>
                      </m:func>
                      <m:r>
                        <a:rPr lang="en-US" i="1">
                          <a:latin typeface="Cambria Math" panose="02040503050406030204" pitchFamily="18" charset="0"/>
                        </a:rPr>
                        <m:t> </m:t>
                      </m:r>
                    </m:oMath>
                  </m:oMathPara>
                </a14:m>
                <a:endParaRPr lang="en-US" dirty="0"/>
              </a:p>
              <a:p>
                <a:r>
                  <a:rPr lang="en-US" sz="1800" dirty="0"/>
                  <a:t>Rearranging for intensity and equating it to the inverse square law, it is found that power </a:t>
                </a:r>
                <a:r>
                  <a:rPr lang="en-US" dirty="0"/>
                  <a:t>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m:t>
                          </m:r>
                        </m:sub>
                      </m:sSub>
                      <m:r>
                        <a:rPr lang="en-US" i="1">
                          <a:latin typeface="Cambria Math" panose="02040503050406030204" pitchFamily="18" charset="0"/>
                        </a:rPr>
                        <m:t>=4</m:t>
                      </m:r>
                      <m:r>
                        <a:rPr lang="en-US" i="1">
                          <a:latin typeface="Cambria Math" panose="02040503050406030204" pitchFamily="18" charset="0"/>
                        </a:rPr>
                        <m:t>𝜋</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𝑐</m:t>
                          </m:r>
                        </m:sub>
                        <m:sup>
                          <m:r>
                            <a:rPr lang="en-US" i="1">
                              <a:latin typeface="Cambria Math" panose="02040503050406030204" pitchFamily="18" charset="0"/>
                            </a:rPr>
                            <m:t>2</m:t>
                          </m:r>
                        </m:sup>
                      </m:sSubSup>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𝛽</m:t>
                          </m:r>
                          <m:r>
                            <a:rPr lang="en-US" i="1">
                              <a:latin typeface="Cambria Math" panose="02040503050406030204" pitchFamily="18" charset="0"/>
                            </a:rPr>
                            <m:t>/10</m:t>
                          </m:r>
                        </m:sup>
                      </m:sSup>
                    </m:oMath>
                  </m:oMathPara>
                </a14:m>
                <a:endParaRPr lang="en-US" sz="1800" dirty="0"/>
              </a:p>
              <a:p>
                <a:endParaRPr lang="en-US" sz="1800" dirty="0"/>
              </a:p>
            </p:txBody>
          </p:sp>
        </mc:Choice>
        <mc:Fallback xmlns="">
          <p:sp>
            <p:nvSpPr>
              <p:cNvPr id="3" name="Content Placeholder 2">
                <a:extLst>
                  <a:ext uri="{FF2B5EF4-FFF2-40B4-BE49-F238E27FC236}">
                    <a16:creationId xmlns:a16="http://schemas.microsoft.com/office/drawing/2014/main" id="{59419933-E79D-4B71-B568-A7E598072875}"/>
                  </a:ext>
                </a:extLst>
              </p:cNvPr>
              <p:cNvSpPr>
                <a:spLocks noGrp="1" noRot="1" noChangeAspect="1" noMove="1" noResize="1" noEditPoints="1" noAdjustHandles="1" noChangeArrowheads="1" noChangeShapeType="1" noTextEdit="1"/>
              </p:cNvSpPr>
              <p:nvPr>
                <p:ph idx="1"/>
              </p:nvPr>
            </p:nvSpPr>
            <p:spPr>
              <a:xfrm>
                <a:off x="5155905" y="1113764"/>
                <a:ext cx="6108179" cy="4624327"/>
              </a:xfrm>
              <a:blipFill>
                <a:blip r:embed="rId2"/>
                <a:stretch>
                  <a:fillRect l="-399"/>
                </a:stretch>
              </a:blipFill>
            </p:spPr>
            <p:txBody>
              <a:bodyPr/>
              <a:lstStyle/>
              <a:p>
                <a:r>
                  <a:rPr lang="en-US">
                    <a:noFill/>
                  </a:rPr>
                  <a:t> </a:t>
                </a:r>
              </a:p>
            </p:txBody>
          </p:sp>
        </mc:Fallback>
      </mc:AlternateContent>
    </p:spTree>
    <p:extLst>
      <p:ext uri="{BB962C8B-B14F-4D97-AF65-F5344CB8AC3E}">
        <p14:creationId xmlns:p14="http://schemas.microsoft.com/office/powerpoint/2010/main" val="417177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67AD-8A6E-473A-A5BF-68FD141A451E}"/>
              </a:ext>
            </a:extLst>
          </p:cNvPr>
          <p:cNvSpPr>
            <a:spLocks noGrp="1"/>
          </p:cNvSpPr>
          <p:nvPr>
            <p:ph type="title"/>
          </p:nvPr>
        </p:nvSpPr>
        <p:spPr/>
        <p:txBody>
          <a:bodyPr/>
          <a:lstStyle/>
          <a:p>
            <a:r>
              <a:rPr lang="en-US" dirty="0"/>
              <a:t>Matrix of intensities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B1ECEF-F68B-4D47-BBC6-95637FED063F}"/>
                  </a:ext>
                </a:extLst>
              </p:cNvPr>
              <p:cNvSpPr>
                <a:spLocks noGrp="1"/>
              </p:cNvSpPr>
              <p:nvPr>
                <p:ph idx="1"/>
              </p:nvPr>
            </p:nvSpPr>
            <p:spPr>
              <a:xfrm>
                <a:off x="581193" y="2318720"/>
                <a:ext cx="11029615" cy="3678303"/>
              </a:xfrm>
            </p:spPr>
            <p:txBody>
              <a:bodyPr/>
              <a:lstStyle/>
              <a:p>
                <a:pPr marL="0" indent="0">
                  <a:buNone/>
                </a:pPr>
                <a:r>
                  <a:rPr lang="en-US" dirty="0"/>
                  <a:t>Plugging the total amplitude back into </a:t>
                </a:r>
                <a:endParaRPr lang="en-US" b="0" i="1" dirty="0">
                  <a:solidFill>
                    <a:schemeClr val="tx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𝐼</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𝜌</m:t>
                      </m:r>
                      <m:r>
                        <a:rPr lang="en-US" i="1">
                          <a:solidFill>
                            <a:schemeClr val="tx1"/>
                          </a:solidFill>
                          <a:latin typeface="Cambria Math" panose="02040503050406030204" pitchFamily="18" charset="0"/>
                        </a:rPr>
                        <m:t>𝑉</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𝜔</m:t>
                          </m:r>
                        </m:e>
                        <m:sup>
                          <m:r>
                            <a:rPr lang="en-US" i="1">
                              <a:solidFill>
                                <a:schemeClr val="tx1"/>
                              </a:solidFill>
                              <a:latin typeface="Cambria Math" panose="02040503050406030204" pitchFamily="18" charset="0"/>
                            </a:rPr>
                            <m:t>2</m:t>
                          </m:r>
                        </m:sup>
                      </m:sSup>
                      <m:sSubSup>
                        <m:sSubSupPr>
                          <m:ctrlPr>
                            <a:rPr lang="en-US" b="0"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𝑡𝑜𝑡</m:t>
                          </m:r>
                        </m:sub>
                        <m:sup>
                          <m:r>
                            <a:rPr lang="en-US" i="1">
                              <a:solidFill>
                                <a:schemeClr val="tx1"/>
                              </a:solidFill>
                              <a:latin typeface="Cambria Math" panose="02040503050406030204" pitchFamily="18" charset="0"/>
                            </a:rPr>
                            <m:t>2</m:t>
                          </m:r>
                        </m:sup>
                      </m:sSubSup>
                    </m:oMath>
                  </m:oMathPara>
                </a14:m>
                <a:endParaRPr lang="en-US" dirty="0"/>
              </a:p>
              <a:p>
                <a:pPr marL="0" indent="0">
                  <a:buNone/>
                </a:pPr>
                <a:r>
                  <a:rPr lang="en-US" dirty="0"/>
                  <a:t>the final intensity for a single point is found.  The intensities that are calculated are then organized in a matrix</a:t>
                </a:r>
              </a:p>
              <a:p>
                <a:pPr marL="0" indent="0">
                  <a:buNone/>
                </a:pPr>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𝐼</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ub>
                                </m:sSub>
                              </m:e>
                              <m:e>
                                <m:r>
                                  <a:rPr lang="en-US" sz="2400" i="1" smtClean="0">
                                    <a:latin typeface="Cambria Math" panose="02040503050406030204" pitchFamily="18" charset="0"/>
                                  </a:rPr>
                                  <m:t>⋯</m:t>
                                </m:r>
                              </m:e>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𝐼</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ub>
                                </m:sSub>
                              </m:e>
                            </m:mr>
                            <m:mr>
                              <m:e>
                                <m:r>
                                  <a:rPr lang="en-US" sz="2400" i="1" smtClean="0">
                                    <a:latin typeface="Cambria Math" panose="02040503050406030204" pitchFamily="18" charset="0"/>
                                  </a:rPr>
                                  <m:t>⋮</m:t>
                                </m:r>
                              </m:e>
                              <m:e>
                                <m:r>
                                  <a:rPr lang="en-US" sz="2400" i="1" smtClean="0">
                                    <a:latin typeface="Cambria Math" panose="02040503050406030204" pitchFamily="18" charset="0"/>
                                  </a:rPr>
                                  <m:t>⋱</m:t>
                                </m:r>
                              </m:e>
                              <m:e>
                                <m:r>
                                  <a:rPr lang="en-US" sz="2400" i="1" smtClean="0">
                                    <a:latin typeface="Cambria Math" panose="02040503050406030204" pitchFamily="18" charset="0"/>
                                  </a:rPr>
                                  <m:t>⋮</m:t>
                                </m:r>
                              </m:e>
                            </m:m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𝐼</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sub>
                                </m:sSub>
                              </m:e>
                              <m:e>
                                <m:r>
                                  <a:rPr lang="en-US" sz="2400" i="1" smtClean="0">
                                    <a:latin typeface="Cambria Math" panose="02040503050406030204" pitchFamily="18" charset="0"/>
                                  </a:rPr>
                                  <m:t>⋯</m:t>
                                </m:r>
                              </m:e>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𝐼</m:t>
                                    </m:r>
                                  </m:e>
                                  <m: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sub>
                                </m:sSub>
                              </m:e>
                            </m:mr>
                          </m:m>
                        </m:e>
                      </m:d>
                    </m:oMath>
                  </m:oMathPara>
                </a14:m>
                <a:endParaRPr lang="en-US" sz="2400" dirty="0"/>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DB1ECEF-F68B-4D47-BBC6-95637FED063F}"/>
                  </a:ext>
                </a:extLst>
              </p:cNvPr>
              <p:cNvSpPr>
                <a:spLocks noGrp="1" noRot="1" noChangeAspect="1" noMove="1" noResize="1" noEditPoints="1" noAdjustHandles="1" noChangeArrowheads="1" noChangeShapeType="1" noTextEdit="1"/>
              </p:cNvSpPr>
              <p:nvPr>
                <p:ph idx="1"/>
              </p:nvPr>
            </p:nvSpPr>
            <p:spPr>
              <a:xfrm>
                <a:off x="581193" y="2318720"/>
                <a:ext cx="11029615" cy="3678303"/>
              </a:xfrm>
              <a:blipFill>
                <a:blip r:embed="rId2"/>
                <a:stretch>
                  <a:fillRect l="-442" t="-7119"/>
                </a:stretch>
              </a:blipFill>
            </p:spPr>
            <p:txBody>
              <a:bodyPr/>
              <a:lstStyle/>
              <a:p>
                <a:r>
                  <a:rPr lang="en-US">
                    <a:noFill/>
                  </a:rPr>
                  <a:t> </a:t>
                </a:r>
              </a:p>
            </p:txBody>
          </p:sp>
        </mc:Fallback>
      </mc:AlternateContent>
    </p:spTree>
    <p:extLst>
      <p:ext uri="{BB962C8B-B14F-4D97-AF65-F5344CB8AC3E}">
        <p14:creationId xmlns:p14="http://schemas.microsoft.com/office/powerpoint/2010/main" val="16592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ell phone&#10;&#10;Description automatically generated">
            <a:extLst>
              <a:ext uri="{FF2B5EF4-FFF2-40B4-BE49-F238E27FC236}">
                <a16:creationId xmlns:a16="http://schemas.microsoft.com/office/drawing/2014/main" id="{1B0E174A-E04B-453D-ADCC-9C7A84E986B9}"/>
              </a:ext>
            </a:extLst>
          </p:cNvPr>
          <p:cNvPicPr>
            <a:picLocks noChangeAspect="1"/>
          </p:cNvPicPr>
          <p:nvPr/>
        </p:nvPicPr>
        <p:blipFill rotWithShape="1">
          <a:blip r:embed="rId2">
            <a:extLst>
              <a:ext uri="{28A0092B-C50C-407E-A947-70E740481C1C}">
                <a14:useLocalDpi xmlns:a14="http://schemas.microsoft.com/office/drawing/2010/main" val="0"/>
              </a:ext>
            </a:extLst>
          </a:blip>
          <a:srcRect l="16862" t="17824" r="6980" b="6569"/>
          <a:stretch/>
        </p:blipFill>
        <p:spPr>
          <a:xfrm>
            <a:off x="4586866" y="2806994"/>
            <a:ext cx="7254255" cy="4051006"/>
          </a:xfrm>
          <a:prstGeom prst="rect">
            <a:avLst/>
          </a:prstGeom>
          <a:effectLst>
            <a:outerShdw blurRad="50800" dist="38100" dir="2700000" algn="tl" rotWithShape="0">
              <a:prstClr val="black">
                <a:alpha val="40000"/>
              </a:prstClr>
            </a:outerShdw>
          </a:effectLst>
        </p:spPr>
      </p:pic>
      <p:pic>
        <p:nvPicPr>
          <p:cNvPr id="3" name="Picture 2" descr="A screenshot of a social media post&#10;&#10;Description automatically generated">
            <a:extLst>
              <a:ext uri="{FF2B5EF4-FFF2-40B4-BE49-F238E27FC236}">
                <a16:creationId xmlns:a16="http://schemas.microsoft.com/office/drawing/2014/main" id="{0AAD0576-A0EB-4C8A-A7E7-3D263DAC59B4}"/>
              </a:ext>
            </a:extLst>
          </p:cNvPr>
          <p:cNvPicPr>
            <a:picLocks noChangeAspect="1"/>
          </p:cNvPicPr>
          <p:nvPr/>
        </p:nvPicPr>
        <p:blipFill rotWithShape="1">
          <a:blip r:embed="rId3">
            <a:extLst>
              <a:ext uri="{28A0092B-C50C-407E-A947-70E740481C1C}">
                <a14:useLocalDpi xmlns:a14="http://schemas.microsoft.com/office/drawing/2010/main" val="0"/>
              </a:ext>
            </a:extLst>
          </a:blip>
          <a:srcRect l="17024" t="60594" r="6980"/>
          <a:stretch/>
        </p:blipFill>
        <p:spPr>
          <a:xfrm>
            <a:off x="4586866" y="691116"/>
            <a:ext cx="7254255" cy="2115877"/>
          </a:xfrm>
          <a:prstGeom prst="rect">
            <a:avLst/>
          </a:prstGeom>
          <a:effectLst>
            <a:outerShdw blurRad="50800" dist="38100" dir="18900000" algn="b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1C75DDB8-0541-4479-9598-A4F99D6BA948}"/>
              </a:ext>
            </a:extLst>
          </p:cNvPr>
          <p:cNvPicPr>
            <a:picLocks noChangeAspect="1"/>
          </p:cNvPicPr>
          <p:nvPr/>
        </p:nvPicPr>
        <p:blipFill rotWithShape="1">
          <a:blip r:embed="rId4">
            <a:extLst>
              <a:ext uri="{28A0092B-C50C-407E-A947-70E740481C1C}">
                <a14:useLocalDpi xmlns:a14="http://schemas.microsoft.com/office/drawing/2010/main" val="0"/>
              </a:ext>
            </a:extLst>
          </a:blip>
          <a:srcRect r="58826"/>
          <a:stretch/>
        </p:blipFill>
        <p:spPr>
          <a:xfrm>
            <a:off x="340246" y="2429539"/>
            <a:ext cx="4144061" cy="266885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E3B42A90-7BA9-4741-BDA3-250939F846AE}"/>
              </a:ext>
            </a:extLst>
          </p:cNvPr>
          <p:cNvSpPr txBox="1"/>
          <p:nvPr/>
        </p:nvSpPr>
        <p:spPr>
          <a:xfrm>
            <a:off x="404045" y="818707"/>
            <a:ext cx="3827716" cy="738664"/>
          </a:xfrm>
          <a:prstGeom prst="rect">
            <a:avLst/>
          </a:prstGeom>
          <a:noFill/>
          <a:ln>
            <a:solidFill>
              <a:schemeClr val="accent1"/>
            </a:solidFill>
          </a:ln>
        </p:spPr>
        <p:txBody>
          <a:bodyPr wrap="square" rtlCol="0">
            <a:spAutoFit/>
          </a:bodyPr>
          <a:lstStyle/>
          <a:p>
            <a:r>
              <a:rPr lang="en-US" sz="2400" dirty="0">
                <a:solidFill>
                  <a:schemeClr val="accent1"/>
                </a:solidFill>
                <a:latin typeface="+mj-lt"/>
              </a:rPr>
              <a:t>Putting Everything Into Code</a:t>
            </a:r>
          </a:p>
          <a:p>
            <a:pPr marL="342900" indent="-342900">
              <a:buFont typeface="Wingdings" panose="05000000000000000000" pitchFamily="2" charset="2"/>
              <a:buChar char="§"/>
            </a:pPr>
            <a:r>
              <a:rPr lang="en-US" dirty="0">
                <a:solidFill>
                  <a:schemeClr val="accent1"/>
                </a:solidFill>
              </a:rPr>
              <a:t>Imported </a:t>
            </a:r>
            <a:r>
              <a:rPr lang="en-US" dirty="0" err="1">
                <a:solidFill>
                  <a:schemeClr val="accent1"/>
                </a:solidFill>
              </a:rPr>
              <a:t>numpy</a:t>
            </a:r>
            <a:r>
              <a:rPr lang="en-US" dirty="0">
                <a:solidFill>
                  <a:schemeClr val="accent1"/>
                </a:solidFill>
              </a:rPr>
              <a:t>, math, matplotlib</a:t>
            </a:r>
          </a:p>
        </p:txBody>
      </p:sp>
    </p:spTree>
    <p:extLst>
      <p:ext uri="{BB962C8B-B14F-4D97-AF65-F5344CB8AC3E}">
        <p14:creationId xmlns:p14="http://schemas.microsoft.com/office/powerpoint/2010/main" val="25014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4CFB7F65-9106-4CAB-B5F1-B6B1476E7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 shot of a computer&#10;&#10;Description automatically generated">
            <a:extLst>
              <a:ext uri="{FF2B5EF4-FFF2-40B4-BE49-F238E27FC236}">
                <a16:creationId xmlns:a16="http://schemas.microsoft.com/office/drawing/2014/main" id="{8D0D78C1-AC78-4657-80B9-B4EFE56A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313" y="641074"/>
            <a:ext cx="3058945" cy="3465930"/>
          </a:xfrm>
          <a:prstGeom prst="rect">
            <a:avLst/>
          </a:prstGeom>
        </p:spPr>
      </p:pic>
      <p:grpSp>
        <p:nvGrpSpPr>
          <p:cNvPr id="80" name="Group 79">
            <a:extLst>
              <a:ext uri="{FF2B5EF4-FFF2-40B4-BE49-F238E27FC236}">
                <a16:creationId xmlns:a16="http://schemas.microsoft.com/office/drawing/2014/main" id="{DA46084B-0DB4-4217-8429-5BB07C7130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81" name="Rectangle 80">
              <a:extLst>
                <a:ext uri="{FF2B5EF4-FFF2-40B4-BE49-F238E27FC236}">
                  <a16:creationId xmlns:a16="http://schemas.microsoft.com/office/drawing/2014/main" id="{1C96A87B-A6AF-49F9-A35C-DBCD32934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0996FEB-A7FD-41B5-AC7B-E2ED8B762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F9DE51B-4C99-46DA-BAA8-AFBACAA90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2F3AC5DB-7693-457F-ACCC-7E0B50B98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5A6CCD5-4B7F-4AAF-849B-108E92646DF8}"/>
                  </a:ext>
                </a:extLst>
              </p:cNvPr>
              <p:cNvSpPr>
                <a:spLocks noGrp="1"/>
              </p:cNvSpPr>
              <p:nvPr>
                <p:ph type="title"/>
              </p:nvPr>
            </p:nvSpPr>
            <p:spPr>
              <a:xfrm>
                <a:off x="581192" y="5079345"/>
                <a:ext cx="10993549" cy="663446"/>
              </a:xfrm>
            </p:spPr>
            <p:txBody>
              <a:bodyPr vert="horz" lIns="91440" tIns="45720" rIns="91440" bIns="45720" rtlCol="0" anchor="b">
                <a:normAutofit fontScale="90000"/>
              </a:bodyPr>
              <a:lstStyle/>
              <a:p>
                <a:pPr algn="ctr"/>
                <a:r>
                  <a:rPr lang="en-US" sz="3600" b="0" kern="1200" cap="all" dirty="0">
                    <a:solidFill>
                      <a:srgbClr val="FFFFFF"/>
                    </a:solidFill>
                    <a:latin typeface="+mj-lt"/>
                    <a:ea typeface="+mj-ea"/>
                    <a:cs typeface="+mj-cs"/>
                  </a:rPr>
                  <a:t>Heat ma</a:t>
                </a:r>
                <a:r>
                  <a:rPr lang="en-US" sz="3600" dirty="0">
                    <a:solidFill>
                      <a:srgbClr val="FFFFFF"/>
                    </a:solidFill>
                  </a:rPr>
                  <a:t>ps of different sized shoebox halls</a:t>
                </a:r>
                <a:br>
                  <a:rPr lang="en-US" sz="3600" dirty="0">
                    <a:solidFill>
                      <a:srgbClr val="FFFFFF"/>
                    </a:solidFill>
                  </a:rPr>
                </a:br>
                <a:r>
                  <a:rPr lang="en-US" sz="2400" dirty="0">
                    <a:solidFill>
                      <a:srgbClr val="FFFFFF"/>
                    </a:solidFill>
                  </a:rPr>
                  <a:t>(</a:t>
                </a:r>
                <a14:m>
                  <m:oMath xmlns:m="http://schemas.openxmlformats.org/officeDocument/2006/math">
                    <m:r>
                      <a:rPr lang="en-US" sz="2400" b="0" i="1" smtClean="0">
                        <a:solidFill>
                          <a:srgbClr val="FFFFFF"/>
                        </a:solidFill>
                        <a:latin typeface="Cambria Math" panose="02040503050406030204" pitchFamily="18" charset="0"/>
                      </a:rPr>
                      <m:t>𝛼</m:t>
                    </m:r>
                    <m:r>
                      <a:rPr lang="en-US" sz="2400" b="0" i="1" smtClean="0">
                        <a:solidFill>
                          <a:srgbClr val="FFFFFF"/>
                        </a:solidFill>
                        <a:latin typeface="Cambria Math" panose="02040503050406030204" pitchFamily="18" charset="0"/>
                      </a:rPr>
                      <m:t>=0)</m:t>
                    </m:r>
                  </m:oMath>
                </a14:m>
                <a:endParaRPr lang="en-US" sz="3600" b="0" kern="1200" cap="all" dirty="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65A6CCD5-4B7F-4AAF-849B-108E92646DF8}"/>
                  </a:ext>
                </a:extLst>
              </p:cNvPr>
              <p:cNvSpPr>
                <a:spLocks noGrp="1" noRot="1" noChangeAspect="1" noMove="1" noResize="1" noEditPoints="1" noAdjustHandles="1" noChangeArrowheads="1" noChangeShapeType="1" noTextEdit="1"/>
              </p:cNvSpPr>
              <p:nvPr>
                <p:ph type="title"/>
              </p:nvPr>
            </p:nvSpPr>
            <p:spPr>
              <a:xfrm>
                <a:off x="581192" y="5079345"/>
                <a:ext cx="10993549" cy="663446"/>
              </a:xfrm>
              <a:blipFill>
                <a:blip r:embed="rId4"/>
                <a:stretch>
                  <a:fillRect t="-49541" b="-19266"/>
                </a:stretch>
              </a:blipFill>
            </p:spPr>
            <p:txBody>
              <a:bodyPr/>
              <a:lstStyle/>
              <a:p>
                <a:r>
                  <a:rPr lang="en-US">
                    <a:noFill/>
                  </a:rPr>
                  <a:t> </a:t>
                </a:r>
              </a:p>
            </p:txBody>
          </p:sp>
        </mc:Fallback>
      </mc:AlternateContent>
      <p:pic>
        <p:nvPicPr>
          <p:cNvPr id="17" name="Content Placeholder 16" descr="A flat screen television&#10;&#10;Description automatically generated">
            <a:extLst>
              <a:ext uri="{FF2B5EF4-FFF2-40B4-BE49-F238E27FC236}">
                <a16:creationId xmlns:a16="http://schemas.microsoft.com/office/drawing/2014/main" id="{818AFA09-9D0F-45C7-BF11-4729D69B45F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46533" y="919176"/>
            <a:ext cx="3703322" cy="2909753"/>
          </a:xfrm>
          <a:prstGeom prst="rect">
            <a:avLst/>
          </a:prstGeom>
        </p:spPr>
      </p:pic>
      <p:pic>
        <p:nvPicPr>
          <p:cNvPr id="24" name="Picture 23" descr="A screen shot of a television&#10;&#10;Description automatically generated">
            <a:extLst>
              <a:ext uri="{FF2B5EF4-FFF2-40B4-BE49-F238E27FC236}">
                <a16:creationId xmlns:a16="http://schemas.microsoft.com/office/drawing/2014/main" id="{6D75BAAC-D33E-442F-A44A-A230164E37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0902" y="641102"/>
            <a:ext cx="3085177" cy="3465902"/>
          </a:xfrm>
          <a:prstGeom prst="rect">
            <a:avLst/>
          </a:prstGeom>
        </p:spPr>
      </p:pic>
    </p:spTree>
    <p:extLst>
      <p:ext uri="{BB962C8B-B14F-4D97-AF65-F5344CB8AC3E}">
        <p14:creationId xmlns:p14="http://schemas.microsoft.com/office/powerpoint/2010/main" val="32870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3" name="Rectangle 42">
            <a:extLst>
              <a:ext uri="{FF2B5EF4-FFF2-40B4-BE49-F238E27FC236}">
                <a16:creationId xmlns:a16="http://schemas.microsoft.com/office/drawing/2014/main" id="{4CFB7F65-9106-4CAB-B5F1-B6B1476E7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creen&#10;&#10;Description automatically generated">
            <a:extLst>
              <a:ext uri="{FF2B5EF4-FFF2-40B4-BE49-F238E27FC236}">
                <a16:creationId xmlns:a16="http://schemas.microsoft.com/office/drawing/2014/main" id="{22B351E1-F6F7-4C95-B4AE-551BF8B1F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88" y="641074"/>
            <a:ext cx="2875146" cy="3465930"/>
          </a:xfrm>
          <a:prstGeom prst="rect">
            <a:avLst/>
          </a:prstGeom>
        </p:spPr>
      </p:pic>
      <p:grpSp>
        <p:nvGrpSpPr>
          <p:cNvPr id="45" name="Group 44">
            <a:extLst>
              <a:ext uri="{FF2B5EF4-FFF2-40B4-BE49-F238E27FC236}">
                <a16:creationId xmlns:a16="http://schemas.microsoft.com/office/drawing/2014/main" id="{DA46084B-0DB4-4217-8429-5BB07C7130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46" name="Rectangle 45">
              <a:extLst>
                <a:ext uri="{FF2B5EF4-FFF2-40B4-BE49-F238E27FC236}">
                  <a16:creationId xmlns:a16="http://schemas.microsoft.com/office/drawing/2014/main" id="{1C96A87B-A6AF-49F9-A35C-DBCD32934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E0996FEB-A7FD-41B5-AC7B-E2ED8B762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7F9DE51B-4C99-46DA-BAA8-AFBACAA90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2F3AC5DB-7693-457F-ACCC-7E0B50B98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5410397-09CF-451C-A8AE-204DA39AAFBC}"/>
              </a:ext>
            </a:extLst>
          </p:cNvPr>
          <p:cNvSpPr>
            <a:spLocks noGrp="1"/>
          </p:cNvSpPr>
          <p:nvPr>
            <p:ph type="title"/>
          </p:nvPr>
        </p:nvSpPr>
        <p:spPr>
          <a:xfrm>
            <a:off x="581191" y="4504965"/>
            <a:ext cx="10993549" cy="1140874"/>
          </a:xfrm>
        </p:spPr>
        <p:txBody>
          <a:bodyPr vert="horz" lIns="91440" tIns="45720" rIns="91440" bIns="45720" rtlCol="0" anchor="b">
            <a:normAutofit/>
          </a:bodyPr>
          <a:lstStyle/>
          <a:p>
            <a:pPr algn="ctr"/>
            <a:r>
              <a:rPr lang="en-US" sz="3600" b="0" kern="1200" cap="all" dirty="0">
                <a:solidFill>
                  <a:srgbClr val="FFFFFF"/>
                </a:solidFill>
                <a:latin typeface="+mj-lt"/>
                <a:ea typeface="+mj-ea"/>
                <a:cs typeface="+mj-cs"/>
              </a:rPr>
              <a:t>Varying sound absorption in Boston hall</a:t>
            </a:r>
          </a:p>
        </p:txBody>
      </p:sp>
      <p:pic>
        <p:nvPicPr>
          <p:cNvPr id="5" name="Content Placeholder 4" descr="A picture containing monitor, clock&#10;&#10;Description automatically generated">
            <a:extLst>
              <a:ext uri="{FF2B5EF4-FFF2-40B4-BE49-F238E27FC236}">
                <a16:creationId xmlns:a16="http://schemas.microsoft.com/office/drawing/2014/main" id="{823E51E3-F1A8-4CD4-9D4D-EB9F85D68F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56245" y="641102"/>
            <a:ext cx="2875123" cy="3465902"/>
          </a:xfrm>
          <a:prstGeom prst="rect">
            <a:avLst/>
          </a:prstGeom>
        </p:spPr>
      </p:pic>
      <p:pic>
        <p:nvPicPr>
          <p:cNvPr id="7" name="Picture 6" descr="A close up of a screen&#10;&#10;Description automatically generated">
            <a:extLst>
              <a:ext uri="{FF2B5EF4-FFF2-40B4-BE49-F238E27FC236}">
                <a16:creationId xmlns:a16="http://schemas.microsoft.com/office/drawing/2014/main" id="{B88F7A40-BAC2-4CB2-800B-AFE5E1A4BC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5928" y="641074"/>
            <a:ext cx="2875123" cy="3465902"/>
          </a:xfrm>
          <a:prstGeom prst="rect">
            <a:avLst/>
          </a:prstGeom>
        </p:spPr>
      </p:pic>
    </p:spTree>
    <p:extLst>
      <p:ext uri="{BB962C8B-B14F-4D97-AF65-F5344CB8AC3E}">
        <p14:creationId xmlns:p14="http://schemas.microsoft.com/office/powerpoint/2010/main" val="54052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677B-F6FE-4AB9-8649-725197A61B8D}"/>
              </a:ext>
            </a:extLst>
          </p:cNvPr>
          <p:cNvSpPr>
            <a:spLocks noGrp="1"/>
          </p:cNvSpPr>
          <p:nvPr>
            <p:ph type="title"/>
          </p:nvPr>
        </p:nvSpPr>
        <p:spPr>
          <a:xfrm>
            <a:off x="581192" y="702156"/>
            <a:ext cx="11029616" cy="1052216"/>
          </a:xfrm>
        </p:spPr>
        <p:txBody>
          <a:bodyPr/>
          <a:lstStyle/>
          <a:p>
            <a:r>
              <a:rPr lang="en-US"/>
              <a:t>References</a:t>
            </a:r>
            <a:endParaRPr lang="en-US" dirty="0"/>
          </a:p>
        </p:txBody>
      </p:sp>
      <p:sp>
        <p:nvSpPr>
          <p:cNvPr id="3" name="Content Placeholder 2">
            <a:extLst>
              <a:ext uri="{FF2B5EF4-FFF2-40B4-BE49-F238E27FC236}">
                <a16:creationId xmlns:a16="http://schemas.microsoft.com/office/drawing/2014/main" id="{86D8E09B-62F5-401A-8893-24FB8EF71A79}"/>
              </a:ext>
            </a:extLst>
          </p:cNvPr>
          <p:cNvSpPr>
            <a:spLocks noGrp="1"/>
          </p:cNvSpPr>
          <p:nvPr>
            <p:ph idx="1"/>
          </p:nvPr>
        </p:nvSpPr>
        <p:spPr>
          <a:xfrm>
            <a:off x="581192" y="2180496"/>
            <a:ext cx="11029615" cy="3678303"/>
          </a:xfrm>
        </p:spPr>
        <p:txBody>
          <a:bodyPr>
            <a:normAutofit fontScale="77500" lnSpcReduction="20000"/>
          </a:bodyPr>
          <a:lstStyle/>
          <a:p>
            <a:pPr marL="0" indent="0">
              <a:buNone/>
            </a:pPr>
            <a:r>
              <a:rPr lang="en-US" dirty="0"/>
              <a:t>Long, Marshall. “What Is So Special about Shoebox Halls? Envelopment, Envelopment,</a:t>
            </a:r>
          </a:p>
          <a:p>
            <a:pPr marL="0" indent="0">
              <a:buNone/>
            </a:pPr>
            <a:r>
              <a:rPr lang="en-US" dirty="0"/>
              <a:t>	Envelopment.” </a:t>
            </a:r>
            <a:r>
              <a:rPr lang="en-US" i="1" dirty="0"/>
              <a:t>Acoustics Today</a:t>
            </a:r>
            <a:r>
              <a:rPr lang="en-US" dirty="0"/>
              <a:t>, 31 July 2009,</a:t>
            </a:r>
          </a:p>
          <a:p>
            <a:pPr marL="0" indent="0">
              <a:buNone/>
            </a:pPr>
            <a:r>
              <a:rPr lang="en-US" dirty="0"/>
              <a:t>	acousticstoday.org/special-shoebox-halls-envelopment-envelopment-envelopment/</a:t>
            </a:r>
          </a:p>
          <a:p>
            <a:pPr marL="0" indent="0">
              <a:buNone/>
            </a:pPr>
            <a:r>
              <a:rPr lang="en-US" dirty="0"/>
              <a:t>Barron, Mike. (1996). Loudness in concert halls. Acustica. 82. S21-S29.</a:t>
            </a:r>
          </a:p>
          <a:p>
            <a:pPr marL="0" indent="0">
              <a:buNone/>
            </a:pPr>
            <a:r>
              <a:rPr lang="en-US" dirty="0"/>
              <a:t>Engineering </a:t>
            </a:r>
            <a:r>
              <a:rPr lang="en-US" dirty="0" err="1"/>
              <a:t>ToolBox</a:t>
            </a:r>
            <a:r>
              <a:rPr lang="en-US" dirty="0"/>
              <a:t>, (2003). </a:t>
            </a:r>
            <a:r>
              <a:rPr lang="en-US" i="1" dirty="0"/>
              <a:t>Room Sound Absorption - Sound Absorption Coefficient</a:t>
            </a:r>
            <a:r>
              <a:rPr lang="en-US" dirty="0"/>
              <a:t>.</a:t>
            </a:r>
          </a:p>
          <a:p>
            <a:pPr marL="0" indent="0">
              <a:lnSpc>
                <a:spcPct val="170000"/>
              </a:lnSpc>
              <a:buNone/>
            </a:pPr>
            <a:r>
              <a:rPr lang="en-US" dirty="0"/>
              <a:t>Jeon, </a:t>
            </a:r>
            <a:r>
              <a:rPr lang="en-US" dirty="0" err="1"/>
              <a:t>Jin</a:t>
            </a:r>
            <a:r>
              <a:rPr lang="en-US" dirty="0"/>
              <a:t> Yong &amp; Jo, Hyun-in &amp; Kwak, Kee &amp; Kim, Hyun. (2018). The design goal of acoustic coefficients in concert </a:t>
            </a:r>
            <a:r>
              <a:rPr lang="en-US"/>
              <a:t>halls related </a:t>
            </a:r>
            <a:r>
              <a:rPr lang="en-US" dirty="0"/>
              <a:t>to reverberation </a:t>
            </a:r>
            <a:r>
              <a:rPr lang="en-US"/>
              <a:t>and 	loudness</a:t>
            </a:r>
            <a:r>
              <a:rPr lang="en-US" dirty="0"/>
              <a:t>. </a:t>
            </a:r>
          </a:p>
          <a:p>
            <a:pPr marL="0" indent="0">
              <a:buNone/>
            </a:pPr>
            <a:r>
              <a:rPr lang="en-US" dirty="0"/>
              <a:t>Hidaka, Takayuki &amp; Nishihara, Noriko. (2015). Acoustical quality in concert halls as related to</a:t>
            </a:r>
          </a:p>
          <a:p>
            <a:pPr marL="0" indent="0">
              <a:lnSpc>
                <a:spcPct val="170000"/>
              </a:lnSpc>
              <a:buNone/>
            </a:pPr>
            <a:r>
              <a:rPr lang="en-US" dirty="0"/>
              <a:t>	hall shape: Shoebox, surround, and other.. </a:t>
            </a:r>
            <a:r>
              <a:rPr lang="en-US" dirty="0" err="1"/>
              <a:t>Psychomusicology</a:t>
            </a:r>
            <a:r>
              <a:rPr lang="en-US" dirty="0"/>
              <a:t>: Music, Mind, and Brain. 25. 240-252. 	</a:t>
            </a:r>
            <a:r>
              <a:rPr lang="en-US" u="sng" dirty="0">
                <a:hlinkClick r:id="rId2"/>
              </a:rPr>
              <a:t>http://dx.doi.org/10.1037/pmu0000050240</a:t>
            </a:r>
            <a:r>
              <a:rPr lang="en-US" dirty="0"/>
              <a:t> </a:t>
            </a:r>
          </a:p>
          <a:p>
            <a:pPr marL="0" indent="0">
              <a:buNone/>
            </a:pPr>
            <a:br>
              <a:rPr lang="en-US" dirty="0"/>
            </a:br>
            <a:endParaRPr lang="en-US" dirty="0"/>
          </a:p>
        </p:txBody>
      </p:sp>
    </p:spTree>
    <p:extLst>
      <p:ext uri="{BB962C8B-B14F-4D97-AF65-F5344CB8AC3E}">
        <p14:creationId xmlns:p14="http://schemas.microsoft.com/office/powerpoint/2010/main" val="7790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94C2-AFA6-4E9D-9A7B-C714AC122B56}"/>
              </a:ext>
            </a:extLst>
          </p:cNvPr>
          <p:cNvSpPr>
            <a:spLocks noGrp="1"/>
          </p:cNvSpPr>
          <p:nvPr>
            <p:ph type="title"/>
          </p:nvPr>
        </p:nvSpPr>
        <p:spPr>
          <a:xfrm>
            <a:off x="581192" y="702156"/>
            <a:ext cx="11029616" cy="1013800"/>
          </a:xfrm>
        </p:spPr>
        <p:txBody>
          <a:bodyPr>
            <a:normAutofit/>
          </a:bodyPr>
          <a:lstStyle/>
          <a:p>
            <a:r>
              <a:rPr lang="en-US" sz="2800">
                <a:solidFill>
                  <a:srgbClr val="FFFEFF"/>
                </a:solidFill>
              </a:rPr>
              <a:t>Basics of acoustics</a:t>
            </a:r>
          </a:p>
        </p:txBody>
      </p:sp>
      <p:graphicFrame>
        <p:nvGraphicFramePr>
          <p:cNvPr id="31" name="Content Placeholder 4">
            <a:extLst>
              <a:ext uri="{FF2B5EF4-FFF2-40B4-BE49-F238E27FC236}">
                <a16:creationId xmlns:a16="http://schemas.microsoft.com/office/drawing/2014/main" id="{36711BD9-05A4-4876-8908-1141CF7ED56A}"/>
              </a:ext>
            </a:extLst>
          </p:cNvPr>
          <p:cNvGraphicFramePr>
            <a:graphicFrameLocks noGrp="1"/>
          </p:cNvGraphicFramePr>
          <p:nvPr>
            <p:ph idx="1"/>
            <p:extLst>
              <p:ext uri="{D42A27DB-BD31-4B8C-83A1-F6EECF244321}">
                <p14:modId xmlns:p14="http://schemas.microsoft.com/office/powerpoint/2010/main" val="87904711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F0EC74BF-4D95-4510-A637-4741B79A1EB6}"/>
              </a:ext>
            </a:extLst>
          </p:cNvPr>
          <p:cNvCxnSpPr/>
          <p:nvPr/>
        </p:nvCxnSpPr>
        <p:spPr>
          <a:xfrm>
            <a:off x="5276807" y="3601258"/>
            <a:ext cx="1920240" cy="0"/>
          </a:xfrm>
          <a:prstGeom prst="straightConnector1">
            <a:avLst/>
          </a:prstGeom>
          <a:ln w="57150">
            <a:solidFill>
              <a:srgbClr val="1A326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56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72C2-D0FE-4576-AC05-48B4608A6EEA}"/>
              </a:ext>
            </a:extLst>
          </p:cNvPr>
          <p:cNvSpPr>
            <a:spLocks noGrp="1"/>
          </p:cNvSpPr>
          <p:nvPr>
            <p:ph type="title"/>
          </p:nvPr>
        </p:nvSpPr>
        <p:spPr>
          <a:xfrm>
            <a:off x="581192" y="702156"/>
            <a:ext cx="11029616" cy="1013800"/>
          </a:xfrm>
        </p:spPr>
        <p:txBody>
          <a:bodyPr>
            <a:normAutofit/>
          </a:bodyPr>
          <a:lstStyle/>
          <a:p>
            <a:r>
              <a:rPr lang="en-US" sz="2800"/>
              <a:t>Surround Halls</a:t>
            </a:r>
          </a:p>
        </p:txBody>
      </p:sp>
      <p:sp>
        <p:nvSpPr>
          <p:cNvPr id="71" name="Rectangle 70">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60F83485-FD43-4B08-8E4D-039B731B7E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2799" y="2361056"/>
            <a:ext cx="4931377" cy="364921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196CD3B-353B-4A86-8005-2584EE1F6028}"/>
              </a:ext>
            </a:extLst>
          </p:cNvPr>
          <p:cNvSpPr>
            <a:spLocks noGrp="1"/>
          </p:cNvSpPr>
          <p:nvPr>
            <p:ph idx="1"/>
          </p:nvPr>
        </p:nvSpPr>
        <p:spPr>
          <a:xfrm>
            <a:off x="6335805" y="2180496"/>
            <a:ext cx="5275001" cy="4045683"/>
          </a:xfrm>
        </p:spPr>
        <p:txBody>
          <a:bodyPr>
            <a:normAutofit/>
          </a:bodyPr>
          <a:lstStyle/>
          <a:p>
            <a:r>
              <a:rPr lang="en-US" dirty="0"/>
              <a:t>Strength of sound is weaker because it is sent in a circle</a:t>
            </a:r>
          </a:p>
          <a:p>
            <a:r>
              <a:rPr lang="en-US" sz="1800" dirty="0"/>
              <a:t>Lack of reverberation</a:t>
            </a:r>
          </a:p>
        </p:txBody>
      </p:sp>
    </p:spTree>
    <p:extLst>
      <p:ext uri="{BB962C8B-B14F-4D97-AF65-F5344CB8AC3E}">
        <p14:creationId xmlns:p14="http://schemas.microsoft.com/office/powerpoint/2010/main" val="28459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6BCB-5AB5-431E-98D4-9205DB6A3DB5}"/>
              </a:ext>
            </a:extLst>
          </p:cNvPr>
          <p:cNvSpPr>
            <a:spLocks noGrp="1"/>
          </p:cNvSpPr>
          <p:nvPr>
            <p:ph type="title"/>
          </p:nvPr>
        </p:nvSpPr>
        <p:spPr>
          <a:xfrm>
            <a:off x="581192" y="702156"/>
            <a:ext cx="11029616" cy="1013800"/>
          </a:xfrm>
        </p:spPr>
        <p:txBody>
          <a:bodyPr>
            <a:normAutofit/>
          </a:bodyPr>
          <a:lstStyle/>
          <a:p>
            <a:r>
              <a:rPr lang="en-US" sz="2800"/>
              <a:t>Horseshoe Halls</a:t>
            </a:r>
          </a:p>
        </p:txBody>
      </p:sp>
      <p:sp>
        <p:nvSpPr>
          <p:cNvPr id="3" name="Content Placeholder 2">
            <a:extLst>
              <a:ext uri="{FF2B5EF4-FFF2-40B4-BE49-F238E27FC236}">
                <a16:creationId xmlns:a16="http://schemas.microsoft.com/office/drawing/2014/main" id="{A06466FE-26EA-4ADC-BC14-5A34F8EAA539}"/>
              </a:ext>
            </a:extLst>
          </p:cNvPr>
          <p:cNvSpPr>
            <a:spLocks noGrp="1"/>
          </p:cNvSpPr>
          <p:nvPr>
            <p:ph idx="1"/>
          </p:nvPr>
        </p:nvSpPr>
        <p:spPr>
          <a:xfrm>
            <a:off x="581192" y="2180496"/>
            <a:ext cx="7225075" cy="3678303"/>
          </a:xfrm>
        </p:spPr>
        <p:txBody>
          <a:bodyPr>
            <a:normAutofit/>
          </a:bodyPr>
          <a:lstStyle/>
          <a:p>
            <a:r>
              <a:rPr lang="en-US" dirty="0"/>
              <a:t>Sidewalls have seating for the audience members which takes away the possibility of any reverberation occurring in that section</a:t>
            </a:r>
          </a:p>
          <a:p>
            <a:r>
              <a:rPr lang="en-US" dirty="0"/>
              <a:t>Built for visual aspects and intimacy</a:t>
            </a:r>
          </a:p>
        </p:txBody>
      </p:sp>
      <p:pic>
        <p:nvPicPr>
          <p:cNvPr id="3076" name="Picture 4" descr="A picture containing table, indoor, cake, sitting&#10;&#10;Description automatically generated">
            <a:extLst>
              <a:ext uri="{FF2B5EF4-FFF2-40B4-BE49-F238E27FC236}">
                <a16:creationId xmlns:a16="http://schemas.microsoft.com/office/drawing/2014/main" id="{B7869BE7-0C06-4E57-AA0A-1116A880DB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0811"/>
          <a:stretch/>
        </p:blipFill>
        <p:spPr bwMode="auto">
          <a:xfrm>
            <a:off x="8051799" y="1892627"/>
            <a:ext cx="3699935" cy="22027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egerstrom seating chart">
            <a:extLst>
              <a:ext uri="{FF2B5EF4-FFF2-40B4-BE49-F238E27FC236}">
                <a16:creationId xmlns:a16="http://schemas.microsoft.com/office/drawing/2014/main" id="{F88E2AC9-9199-4F43-B49B-D67B1BB0A0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3" r="7482" b="-2"/>
          <a:stretch/>
        </p:blipFill>
        <p:spPr bwMode="auto">
          <a:xfrm>
            <a:off x="8051799" y="4187827"/>
            <a:ext cx="3699935" cy="220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41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B554-216F-43B3-AA19-3159AA6313BD}"/>
              </a:ext>
            </a:extLst>
          </p:cNvPr>
          <p:cNvSpPr>
            <a:spLocks noGrp="1"/>
          </p:cNvSpPr>
          <p:nvPr>
            <p:ph type="title"/>
          </p:nvPr>
        </p:nvSpPr>
        <p:spPr>
          <a:xfrm>
            <a:off x="581192" y="702156"/>
            <a:ext cx="11029616" cy="1013800"/>
          </a:xfrm>
        </p:spPr>
        <p:txBody>
          <a:bodyPr>
            <a:normAutofit/>
          </a:bodyPr>
          <a:lstStyle/>
          <a:p>
            <a:r>
              <a:rPr lang="en-US" sz="2800"/>
              <a:t>Shoebox halls</a:t>
            </a:r>
          </a:p>
        </p:txBody>
      </p:sp>
      <p:sp>
        <p:nvSpPr>
          <p:cNvPr id="73" name="Rectangle 72">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3226D993-A96F-4C00-B8C2-12DA918D5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1" r="7473" b="-4"/>
          <a:stretch/>
        </p:blipFill>
        <p:spPr bwMode="auto">
          <a:xfrm>
            <a:off x="657225" y="2361056"/>
            <a:ext cx="4962525"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17ABED-26DF-458C-BDF5-7140F96EE2E5}"/>
              </a:ext>
            </a:extLst>
          </p:cNvPr>
          <p:cNvSpPr>
            <a:spLocks noGrp="1"/>
          </p:cNvSpPr>
          <p:nvPr>
            <p:ph idx="1"/>
          </p:nvPr>
        </p:nvSpPr>
        <p:spPr>
          <a:xfrm>
            <a:off x="6335805" y="2180496"/>
            <a:ext cx="5275001" cy="4045683"/>
          </a:xfrm>
        </p:spPr>
        <p:txBody>
          <a:bodyPr>
            <a:normAutofit/>
          </a:bodyPr>
          <a:lstStyle/>
          <a:p>
            <a:r>
              <a:rPr lang="en-US" sz="1800" dirty="0"/>
              <a:t>Shoebox halls are known to have the best acoustics</a:t>
            </a:r>
          </a:p>
          <a:p>
            <a:pPr lvl="1"/>
            <a:r>
              <a:rPr lang="en-US" dirty="0"/>
              <a:t>Balanced sound</a:t>
            </a:r>
          </a:p>
          <a:p>
            <a:pPr lvl="1"/>
            <a:r>
              <a:rPr lang="en-US" dirty="0"/>
              <a:t>Greater envelopment</a:t>
            </a:r>
          </a:p>
          <a:p>
            <a:r>
              <a:rPr lang="en-US" dirty="0"/>
              <a:t>Open space in upper walls</a:t>
            </a:r>
          </a:p>
          <a:p>
            <a:r>
              <a:rPr lang="en-US" dirty="0"/>
              <a:t>Sound arrives at ears where they are most sensitive</a:t>
            </a:r>
          </a:p>
          <a:p>
            <a:endParaRPr lang="en-US" sz="1800" dirty="0"/>
          </a:p>
        </p:txBody>
      </p:sp>
    </p:spTree>
    <p:extLst>
      <p:ext uri="{BB962C8B-B14F-4D97-AF65-F5344CB8AC3E}">
        <p14:creationId xmlns:p14="http://schemas.microsoft.com/office/powerpoint/2010/main" val="229980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B80EE-7AEC-4100-87C2-84883CF7D8AD}"/>
              </a:ext>
            </a:extLst>
          </p:cNvPr>
          <p:cNvSpPr>
            <a:spLocks noGrp="1"/>
          </p:cNvSpPr>
          <p:nvPr>
            <p:ph type="title"/>
          </p:nvPr>
        </p:nvSpPr>
        <p:spPr>
          <a:xfrm>
            <a:off x="643468" y="1033389"/>
            <a:ext cx="4826256" cy="4825409"/>
          </a:xfrm>
        </p:spPr>
        <p:txBody>
          <a:bodyPr anchor="ctr">
            <a:normAutofit/>
          </a:bodyPr>
          <a:lstStyle/>
          <a:p>
            <a:endParaRPr lang="en-US" sz="5400">
              <a:solidFill>
                <a:srgbClr val="FFFFFF"/>
              </a:solidFill>
            </a:endParaRP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TextBox 33">
            <a:extLst>
              <a:ext uri="{FF2B5EF4-FFF2-40B4-BE49-F238E27FC236}">
                <a16:creationId xmlns:a16="http://schemas.microsoft.com/office/drawing/2014/main" id="{E81DE0BC-09EB-4779-89ED-33C6473703C6}"/>
              </a:ext>
            </a:extLst>
          </p:cNvPr>
          <p:cNvSpPr txBox="1"/>
          <p:nvPr/>
        </p:nvSpPr>
        <p:spPr>
          <a:xfrm>
            <a:off x="6127397" y="4221"/>
            <a:ext cx="6078810" cy="6858000"/>
          </a:xfrm>
          <a:prstGeom prst="rect">
            <a:avLst/>
          </a:prstGeom>
          <a:solidFill>
            <a:srgbClr val="1A3260"/>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6CEF5D-F2C9-4788-A6EE-4B5CCE10692C}"/>
                  </a:ext>
                </a:extLst>
              </p:cNvPr>
              <p:cNvSpPr>
                <a:spLocks noGrp="1"/>
              </p:cNvSpPr>
              <p:nvPr>
                <p:ph idx="1"/>
              </p:nvPr>
            </p:nvSpPr>
            <p:spPr>
              <a:xfrm>
                <a:off x="6755769" y="1203518"/>
                <a:ext cx="4855037" cy="4825409"/>
              </a:xfrm>
              <a:ln w="57150">
                <a:noFill/>
              </a:ln>
            </p:spPr>
            <p:txBody>
              <a:bodyPr anchor="ctr">
                <a:normAutofit fontScale="77500" lnSpcReduction="20000"/>
              </a:bodyPr>
              <a:lstStyle/>
              <a:p>
                <a:pPr marL="0" indent="0">
                  <a:buNone/>
                </a:pPr>
                <a:endParaRPr lang="en-US" sz="2000" b="0" i="1" dirty="0">
                  <a:solidFill>
                    <a:schemeClr val="accent2">
                      <a:lumMod val="50000"/>
                    </a:schemeClr>
                  </a:solidFill>
                  <a:latin typeface="Cambria Math" panose="02040503050406030204" pitchFamily="18" charset="0"/>
                </a:endParaRPr>
              </a:p>
              <a:p>
                <a:pPr marL="0" indent="0">
                  <a:buNone/>
                </a:pPr>
                <a:r>
                  <a:rPr lang="en-US" sz="2300" b="0" dirty="0">
                    <a:solidFill>
                      <a:schemeClr val="bg1"/>
                    </a:solidFill>
                  </a:rPr>
                  <a:t>Through geometric relationships, the following were determined:</a:t>
                </a:r>
              </a:p>
              <a:p>
                <a:pPr marL="0" indent="0">
                  <a:buNone/>
                </a:pPr>
                <a14:m>
                  <m:oMathPara xmlns:m="http://schemas.openxmlformats.org/officeDocument/2006/math">
                    <m:oMathParaPr>
                      <m:jc m:val="centerGroup"/>
                    </m:oMathParaPr>
                    <m:oMath xmlns:m="http://schemas.openxmlformats.org/officeDocument/2006/math">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𝑟</m:t>
                          </m:r>
                        </m:e>
                        <m:sub>
                          <m:r>
                            <a:rPr lang="en-US" sz="2100" b="0" i="1" smtClean="0">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𝑑</m:t>
                          </m:r>
                        </m:e>
                        <m:sub>
                          <m:r>
                            <a:rPr lang="en-US" sz="2100" b="0" i="1" smtClean="0">
                              <a:solidFill>
                                <a:schemeClr val="bg1"/>
                              </a:solidFill>
                              <a:latin typeface="Cambria Math" panose="02040503050406030204" pitchFamily="18" charset="0"/>
                            </a:rPr>
                            <m:t>1</m:t>
                          </m:r>
                        </m:sub>
                      </m:sSub>
                      <m:rad>
                        <m:radPr>
                          <m:degHide m:val="on"/>
                          <m:ctrlPr>
                            <a:rPr lang="en-US" sz="2100" b="0" i="1" smtClean="0">
                              <a:solidFill>
                                <a:schemeClr val="bg1"/>
                              </a:solidFill>
                              <a:latin typeface="Cambria Math" panose="02040503050406030204" pitchFamily="18" charset="0"/>
                            </a:rPr>
                          </m:ctrlPr>
                        </m:radPr>
                        <m:deg/>
                        <m:e>
                          <m:sSup>
                            <m:sSupPr>
                              <m:ctrlPr>
                                <a:rPr lang="en-US" sz="2100" b="0" i="1" smtClean="0">
                                  <a:solidFill>
                                    <a:schemeClr val="bg1"/>
                                  </a:solidFill>
                                  <a:latin typeface="Cambria Math" panose="02040503050406030204" pitchFamily="18" charset="0"/>
                                </a:rPr>
                              </m:ctrlPr>
                            </m:sSupPr>
                            <m:e>
                              <m:d>
                                <m:dPr>
                                  <m:ctrlPr>
                                    <a:rPr lang="en-US" sz="2100" b="0" i="1" smtClean="0">
                                      <a:solidFill>
                                        <a:schemeClr val="bg1"/>
                                      </a:solidFill>
                                      <a:latin typeface="Cambria Math" panose="02040503050406030204" pitchFamily="18" charset="0"/>
                                    </a:rPr>
                                  </m:ctrlPr>
                                </m:dPr>
                                <m:e>
                                  <m:f>
                                    <m:fPr>
                                      <m:ctrlPr>
                                        <a:rPr lang="en-US" sz="2100" b="0" i="1" smtClean="0">
                                          <a:solidFill>
                                            <a:schemeClr val="bg1"/>
                                          </a:solidFill>
                                          <a:latin typeface="Cambria Math" panose="02040503050406030204" pitchFamily="18" charset="0"/>
                                        </a:rPr>
                                      </m:ctrlPr>
                                    </m:fPr>
                                    <m:num>
                                      <m:r>
                                        <a:rPr lang="en-US" sz="2100" b="0" i="1" smtClean="0">
                                          <a:solidFill>
                                            <a:schemeClr val="bg1"/>
                                          </a:solidFill>
                                          <a:latin typeface="Cambria Math" panose="02040503050406030204" pitchFamily="18" charset="0"/>
                                        </a:rPr>
                                        <m:t>𝑦</m:t>
                                      </m:r>
                                    </m:num>
                                    <m:den>
                                      <m:r>
                                        <a:rPr lang="en-US" sz="2100" b="0" i="1" smtClean="0">
                                          <a:solidFill>
                                            <a:schemeClr val="bg1"/>
                                          </a:solidFill>
                                          <a:latin typeface="Cambria Math" panose="02040503050406030204" pitchFamily="18" charset="0"/>
                                        </a:rPr>
                                        <m:t>2</m:t>
                                      </m:r>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𝑑</m:t>
                                          </m:r>
                                        </m:e>
                                        <m:sub>
                                          <m:r>
                                            <a:rPr lang="en-US" sz="2100" b="0" i="1" smtClean="0">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b="0" i="1" smtClean="0">
                                          <a:solidFill>
                                            <a:schemeClr val="bg1"/>
                                          </a:solidFill>
                                          <a:latin typeface="Cambria Math" panose="02040503050406030204" pitchFamily="18" charset="0"/>
                                        </a:rPr>
                                        <m:t>𝑥</m:t>
                                      </m:r>
                                    </m:den>
                                  </m:f>
                                </m:e>
                              </m:d>
                            </m:e>
                            <m:sup>
                              <m:r>
                                <a:rPr lang="en-US" sz="2100" b="0" i="1" smtClean="0">
                                  <a:solidFill>
                                    <a:schemeClr val="bg1"/>
                                  </a:solidFill>
                                  <a:latin typeface="Cambria Math" panose="02040503050406030204" pitchFamily="18" charset="0"/>
                                </a:rPr>
                                <m:t>2</m:t>
                              </m:r>
                            </m:sup>
                          </m:sSup>
                          <m:r>
                            <a:rPr lang="en-US" sz="2100" b="0" i="1" smtClean="0">
                              <a:solidFill>
                                <a:schemeClr val="bg1"/>
                              </a:solidFill>
                              <a:latin typeface="Cambria Math" panose="02040503050406030204" pitchFamily="18" charset="0"/>
                            </a:rPr>
                            <m:t>+1</m:t>
                          </m:r>
                        </m:e>
                      </m:rad>
                    </m:oMath>
                  </m:oMathPara>
                </a14:m>
                <a:endParaRPr lang="en-US" sz="2100" b="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𝑟</m:t>
                          </m:r>
                        </m:e>
                        <m:sub>
                          <m:r>
                            <a:rPr lang="en-US" sz="2100" b="0" i="1" smtClean="0">
                              <a:solidFill>
                                <a:schemeClr val="bg1"/>
                              </a:solidFill>
                              <a:latin typeface="Cambria Math" panose="02040503050406030204" pitchFamily="18" charset="0"/>
                            </a:rPr>
                            <m:t>2</m:t>
                          </m:r>
                        </m:sub>
                      </m:sSub>
                      <m:r>
                        <a:rPr lang="en-US" sz="2100" b="0" i="1" smtClean="0">
                          <a:solidFill>
                            <a:schemeClr val="bg1"/>
                          </a:solidFill>
                          <a:latin typeface="Cambria Math" panose="02040503050406030204" pitchFamily="18" charset="0"/>
                        </a:rPr>
                        <m:t>=</m:t>
                      </m:r>
                      <m:rad>
                        <m:radPr>
                          <m:degHide m:val="on"/>
                          <m:ctrlPr>
                            <a:rPr lang="en-US" sz="2100" b="0" i="1" smtClean="0">
                              <a:solidFill>
                                <a:schemeClr val="bg1"/>
                              </a:solidFill>
                              <a:latin typeface="Cambria Math" panose="02040503050406030204" pitchFamily="18" charset="0"/>
                            </a:rPr>
                          </m:ctrlPr>
                        </m:radPr>
                        <m:deg/>
                        <m:e>
                          <m:sSup>
                            <m:sSupPr>
                              <m:ctrlPr>
                                <a:rPr lang="en-US" sz="2100" b="0" i="1" smtClean="0">
                                  <a:solidFill>
                                    <a:schemeClr val="bg1"/>
                                  </a:solidFill>
                                  <a:latin typeface="Cambria Math" panose="02040503050406030204" pitchFamily="18" charset="0"/>
                                </a:rPr>
                              </m:ctrlPr>
                            </m:sSupPr>
                            <m:e>
                              <m:d>
                                <m:dPr>
                                  <m:begChr m:val="["/>
                                  <m:endChr m:val="]"/>
                                  <m:ctrlPr>
                                    <a:rPr lang="en-US" sz="2100" b="0" i="1" smtClean="0">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𝑦</m:t>
                                  </m:r>
                                  <m:d>
                                    <m:dPr>
                                      <m:ctrlPr>
                                        <a:rPr lang="en-US" sz="2100" b="0" i="1" smtClean="0">
                                          <a:solidFill>
                                            <a:schemeClr val="bg1"/>
                                          </a:solidFill>
                                          <a:latin typeface="Cambria Math" panose="02040503050406030204" pitchFamily="18" charset="0"/>
                                        </a:rPr>
                                      </m:ctrlPr>
                                    </m:dPr>
                                    <m:e>
                                      <m:f>
                                        <m:fPr>
                                          <m:ctrlPr>
                                            <a:rPr lang="en-US" sz="2100" b="0" i="1" smtClean="0">
                                              <a:solidFill>
                                                <a:schemeClr val="bg1"/>
                                              </a:solidFill>
                                              <a:latin typeface="Cambria Math" panose="02040503050406030204" pitchFamily="18" charset="0"/>
                                            </a:rPr>
                                          </m:ctrlPr>
                                        </m:fPr>
                                        <m:num>
                                          <m:r>
                                            <a:rPr lang="en-US" sz="2100" b="0" i="1" smtClean="0">
                                              <a:solidFill>
                                                <a:schemeClr val="bg1"/>
                                              </a:solidFill>
                                              <a:latin typeface="Cambria Math" panose="02040503050406030204" pitchFamily="18" charset="0"/>
                                            </a:rPr>
                                            <m:t>2</m:t>
                                          </m:r>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𝑑</m:t>
                                              </m:r>
                                            </m:e>
                                            <m:sub>
                                              <m:r>
                                                <a:rPr lang="en-US" sz="2100" b="0" i="1" smtClean="0">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b="0" i="1" smtClean="0">
                                              <a:solidFill>
                                                <a:schemeClr val="bg1"/>
                                              </a:solidFill>
                                              <a:latin typeface="Cambria Math" panose="02040503050406030204" pitchFamily="18" charset="0"/>
                                            </a:rPr>
                                            <m:t>𝑥</m:t>
                                          </m:r>
                                        </m:num>
                                        <m:den>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𝑑</m:t>
                                              </m:r>
                                            </m:e>
                                            <m:sub>
                                              <m:r>
                                                <a:rPr lang="en-US" sz="2100" b="0" i="1" smtClean="0">
                                                  <a:solidFill>
                                                    <a:schemeClr val="bg1"/>
                                                  </a:solidFill>
                                                  <a:latin typeface="Cambria Math" panose="02040503050406030204" pitchFamily="18" charset="0"/>
                                                </a:rPr>
                                                <m:t>1</m:t>
                                              </m:r>
                                            </m:sub>
                                          </m:sSub>
                                        </m:den>
                                      </m:f>
                                    </m:e>
                                  </m:d>
                                </m:e>
                              </m:d>
                            </m:e>
                            <m:sup>
                              <m:r>
                                <a:rPr lang="en-US" sz="2100" b="0" i="1" smtClean="0">
                                  <a:solidFill>
                                    <a:schemeClr val="bg1"/>
                                  </a:solidFill>
                                  <a:latin typeface="Cambria Math" panose="02040503050406030204" pitchFamily="18" charset="0"/>
                                </a:rPr>
                                <m:t>2</m:t>
                              </m:r>
                            </m:sup>
                          </m:sSup>
                          <m:r>
                            <a:rPr lang="en-US" sz="2100" b="0" i="1" smtClean="0">
                              <a:solidFill>
                                <a:schemeClr val="bg1"/>
                              </a:solidFill>
                              <a:latin typeface="Cambria Math" panose="02040503050406030204" pitchFamily="18" charset="0"/>
                            </a:rPr>
                            <m:t>+</m:t>
                          </m:r>
                          <m:sSup>
                            <m:sSupPr>
                              <m:ctrlPr>
                                <a:rPr lang="en-US" sz="2100" b="0" i="1" smtClean="0">
                                  <a:solidFill>
                                    <a:schemeClr val="bg1"/>
                                  </a:solidFill>
                                  <a:latin typeface="Cambria Math" panose="02040503050406030204" pitchFamily="18" charset="0"/>
                                </a:rPr>
                              </m:ctrlPr>
                            </m:sSupPr>
                            <m:e>
                              <m:d>
                                <m:dPr>
                                  <m:ctrlPr>
                                    <a:rPr lang="en-US" sz="2100" b="0" i="1" smtClean="0">
                                      <a:solidFill>
                                        <a:schemeClr val="bg1"/>
                                      </a:solidFill>
                                      <a:latin typeface="Cambria Math" panose="02040503050406030204" pitchFamily="18" charset="0"/>
                                    </a:rPr>
                                  </m:ctrlPr>
                                </m:dPr>
                                <m:e>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𝑑</m:t>
                                      </m:r>
                                    </m:e>
                                    <m:sub>
                                      <m:r>
                                        <a:rPr lang="en-US" sz="2100" b="0" i="1" smtClean="0">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b="0" i="1" smtClean="0">
                                      <a:solidFill>
                                        <a:schemeClr val="bg1"/>
                                      </a:solidFill>
                                      <a:latin typeface="Cambria Math" panose="02040503050406030204" pitchFamily="18" charset="0"/>
                                    </a:rPr>
                                    <m:t>𝑥</m:t>
                                  </m:r>
                                </m:e>
                              </m:d>
                            </m:e>
                            <m:sup>
                              <m:r>
                                <a:rPr lang="en-US" sz="2100" b="0" i="1" smtClean="0">
                                  <a:solidFill>
                                    <a:schemeClr val="bg1"/>
                                  </a:solidFill>
                                  <a:latin typeface="Cambria Math" panose="02040503050406030204" pitchFamily="18" charset="0"/>
                                </a:rPr>
                                <m:t>2</m:t>
                              </m:r>
                            </m:sup>
                          </m:sSup>
                        </m:e>
                      </m:rad>
                    </m:oMath>
                  </m:oMathPara>
                </a14:m>
                <a:endParaRPr lang="en-US" sz="2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𝑟</m:t>
                          </m:r>
                        </m:e>
                        <m:sub>
                          <m:r>
                            <a:rPr lang="en-US" sz="2100" b="0" i="1" smtClean="0">
                              <a:solidFill>
                                <a:schemeClr val="bg1"/>
                              </a:solidFill>
                              <a:latin typeface="Cambria Math" panose="02040503050406030204" pitchFamily="18" charset="0"/>
                            </a:rPr>
                            <m:t>3</m:t>
                          </m:r>
                        </m:sub>
                      </m:sSub>
                      <m:r>
                        <a:rPr lang="en-US" sz="2100" b="0" i="1" smtClean="0">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rPr>
                            <m:t>𝑑</m:t>
                          </m:r>
                        </m:e>
                        <m:sub>
                          <m:r>
                            <a:rPr lang="en-US" sz="2100" i="1">
                              <a:solidFill>
                                <a:schemeClr val="bg1"/>
                              </a:solidFill>
                              <a:latin typeface="Cambria Math" panose="02040503050406030204" pitchFamily="18" charset="0"/>
                            </a:rPr>
                            <m:t>1</m:t>
                          </m:r>
                        </m:sub>
                      </m:sSub>
                      <m:rad>
                        <m:radPr>
                          <m:degHide m:val="on"/>
                          <m:ctrlPr>
                            <a:rPr lang="en-US" sz="2100" i="1">
                              <a:solidFill>
                                <a:schemeClr val="bg1"/>
                              </a:solidFill>
                              <a:latin typeface="Cambria Math" panose="02040503050406030204" pitchFamily="18" charset="0"/>
                            </a:rPr>
                          </m:ctrlPr>
                        </m:radPr>
                        <m:deg/>
                        <m:e>
                          <m:sSup>
                            <m:sSupPr>
                              <m:ctrlPr>
                                <a:rPr lang="en-US" sz="2100" i="1">
                                  <a:solidFill>
                                    <a:schemeClr val="bg1"/>
                                  </a:solidFill>
                                  <a:latin typeface="Cambria Math" panose="02040503050406030204" pitchFamily="18" charset="0"/>
                                </a:rPr>
                              </m:ctrlPr>
                            </m:sSupPr>
                            <m:e>
                              <m:d>
                                <m:dPr>
                                  <m:ctrlPr>
                                    <a:rPr lang="en-US" sz="2100" i="1">
                                      <a:solidFill>
                                        <a:schemeClr val="bg1"/>
                                      </a:solidFill>
                                      <a:latin typeface="Cambria Math" panose="02040503050406030204" pitchFamily="18" charset="0"/>
                                    </a:rPr>
                                  </m:ctrlPr>
                                </m:dPr>
                                <m:e>
                                  <m:f>
                                    <m:fPr>
                                      <m:ctrlPr>
                                        <a:rPr lang="en-US" sz="2100" i="1">
                                          <a:solidFill>
                                            <a:schemeClr val="bg1"/>
                                          </a:solidFill>
                                          <a:latin typeface="Cambria Math" panose="02040503050406030204" pitchFamily="18" charset="0"/>
                                        </a:rPr>
                                      </m:ctrlPr>
                                    </m:fPr>
                                    <m:num>
                                      <m:r>
                                        <a:rPr lang="en-US" sz="2100" i="1">
                                          <a:solidFill>
                                            <a:schemeClr val="bg1"/>
                                          </a:solidFill>
                                          <a:latin typeface="Cambria Math" panose="02040503050406030204" pitchFamily="18" charset="0"/>
                                        </a:rPr>
                                        <m:t>𝑦</m:t>
                                      </m:r>
                                    </m:num>
                                    <m:den>
                                      <m:r>
                                        <a:rPr lang="en-US" sz="2100" i="1">
                                          <a:solidFill>
                                            <a:schemeClr val="bg1"/>
                                          </a:solidFill>
                                          <a:latin typeface="Cambria Math" panose="02040503050406030204" pitchFamily="18" charset="0"/>
                                        </a:rPr>
                                        <m:t>2</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rPr>
                                            <m:t>𝑑</m:t>
                                          </m:r>
                                        </m:e>
                                        <m:sub>
                                          <m:r>
                                            <a:rPr lang="en-US" sz="2100" i="1">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i="1">
                                          <a:solidFill>
                                            <a:schemeClr val="bg1"/>
                                          </a:solidFill>
                                          <a:latin typeface="Cambria Math" panose="02040503050406030204" pitchFamily="18" charset="0"/>
                                        </a:rPr>
                                        <m:t>𝑥</m:t>
                                      </m:r>
                                    </m:den>
                                  </m:f>
                                </m:e>
                              </m:d>
                            </m:e>
                            <m:sup>
                              <m:r>
                                <a:rPr lang="en-US" sz="2100" i="1">
                                  <a:solidFill>
                                    <a:schemeClr val="bg1"/>
                                  </a:solidFill>
                                  <a:latin typeface="Cambria Math" panose="02040503050406030204" pitchFamily="18" charset="0"/>
                                </a:rPr>
                                <m:t>2</m:t>
                              </m:r>
                            </m:sup>
                          </m:sSup>
                          <m:r>
                            <a:rPr lang="en-US" sz="2100" i="1">
                              <a:solidFill>
                                <a:schemeClr val="bg1"/>
                              </a:solidFill>
                              <a:latin typeface="Cambria Math" panose="02040503050406030204" pitchFamily="18" charset="0"/>
                            </a:rPr>
                            <m:t>+1</m:t>
                          </m:r>
                        </m:e>
                      </m:rad>
                    </m:oMath>
                  </m:oMathPara>
                </a14:m>
                <a:endParaRPr lang="en-US" sz="2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𝑟</m:t>
                          </m:r>
                        </m:e>
                        <m:sub>
                          <m:r>
                            <a:rPr lang="en-US" sz="2100" b="0" i="1" smtClean="0">
                              <a:solidFill>
                                <a:schemeClr val="bg1"/>
                              </a:solidFill>
                              <a:latin typeface="Cambria Math" panose="02040503050406030204" pitchFamily="18" charset="0"/>
                            </a:rPr>
                            <m:t>4</m:t>
                          </m:r>
                        </m:sub>
                      </m:sSub>
                      <m:r>
                        <a:rPr lang="en-US" sz="2100" b="0" i="1" smtClean="0">
                          <a:solidFill>
                            <a:schemeClr val="bg1"/>
                          </a:solidFill>
                          <a:latin typeface="Cambria Math" panose="02040503050406030204" pitchFamily="18" charset="0"/>
                        </a:rPr>
                        <m:t>=</m:t>
                      </m:r>
                      <m:rad>
                        <m:radPr>
                          <m:degHide m:val="on"/>
                          <m:ctrlPr>
                            <a:rPr lang="en-US" sz="2100" i="1">
                              <a:solidFill>
                                <a:schemeClr val="bg1"/>
                              </a:solidFill>
                              <a:latin typeface="Cambria Math" panose="02040503050406030204" pitchFamily="18" charset="0"/>
                            </a:rPr>
                          </m:ctrlPr>
                        </m:radPr>
                        <m:deg/>
                        <m:e>
                          <m:sSup>
                            <m:sSupPr>
                              <m:ctrlPr>
                                <a:rPr lang="en-US" sz="2100" i="1">
                                  <a:solidFill>
                                    <a:schemeClr val="bg1"/>
                                  </a:solidFill>
                                  <a:latin typeface="Cambria Math" panose="02040503050406030204" pitchFamily="18" charset="0"/>
                                </a:rPr>
                              </m:ctrlPr>
                            </m:sSupPr>
                            <m:e>
                              <m:d>
                                <m:dPr>
                                  <m:begChr m:val="["/>
                                  <m:endChr m:val="]"/>
                                  <m:ctrlPr>
                                    <a:rPr lang="en-US" sz="2100" i="1">
                                      <a:solidFill>
                                        <a:schemeClr val="bg1"/>
                                      </a:solidFill>
                                      <a:latin typeface="Cambria Math" panose="02040503050406030204" pitchFamily="18" charset="0"/>
                                    </a:rPr>
                                  </m:ctrlPr>
                                </m:dPr>
                                <m:e>
                                  <m:r>
                                    <a:rPr lang="en-US" sz="2100" i="1">
                                      <a:solidFill>
                                        <a:schemeClr val="bg1"/>
                                      </a:solidFill>
                                      <a:latin typeface="Cambria Math" panose="02040503050406030204" pitchFamily="18" charset="0"/>
                                    </a:rPr>
                                    <m:t>𝑦</m:t>
                                  </m:r>
                                  <m:d>
                                    <m:dPr>
                                      <m:ctrlPr>
                                        <a:rPr lang="en-US" sz="2100" i="1">
                                          <a:solidFill>
                                            <a:schemeClr val="bg1"/>
                                          </a:solidFill>
                                          <a:latin typeface="Cambria Math" panose="02040503050406030204" pitchFamily="18" charset="0"/>
                                        </a:rPr>
                                      </m:ctrlPr>
                                    </m:dPr>
                                    <m:e>
                                      <m:f>
                                        <m:fPr>
                                          <m:ctrlPr>
                                            <a:rPr lang="en-US" sz="2100" i="1">
                                              <a:solidFill>
                                                <a:schemeClr val="bg1"/>
                                              </a:solidFill>
                                              <a:latin typeface="Cambria Math" panose="02040503050406030204" pitchFamily="18" charset="0"/>
                                            </a:rPr>
                                          </m:ctrlPr>
                                        </m:fPr>
                                        <m:num>
                                          <m:r>
                                            <a:rPr lang="en-US" sz="2100" i="1">
                                              <a:solidFill>
                                                <a:schemeClr val="bg1"/>
                                              </a:solidFill>
                                              <a:latin typeface="Cambria Math" panose="02040503050406030204" pitchFamily="18" charset="0"/>
                                            </a:rPr>
                                            <m:t>2</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rPr>
                                                <m:t>𝑑</m:t>
                                              </m:r>
                                            </m:e>
                                            <m:sub>
                                              <m:r>
                                                <a:rPr lang="en-US" sz="2100" i="1">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i="1">
                                              <a:solidFill>
                                                <a:schemeClr val="bg1"/>
                                              </a:solidFill>
                                              <a:latin typeface="Cambria Math" panose="02040503050406030204" pitchFamily="18" charset="0"/>
                                            </a:rPr>
                                            <m:t>𝑥</m:t>
                                          </m:r>
                                        </m:num>
                                        <m:den>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rPr>
                                                <m:t>𝑑</m:t>
                                              </m:r>
                                            </m:e>
                                            <m:sub>
                                              <m:r>
                                                <a:rPr lang="en-US" sz="2100" i="1">
                                                  <a:solidFill>
                                                    <a:schemeClr val="bg1"/>
                                                  </a:solidFill>
                                                  <a:latin typeface="Cambria Math" panose="02040503050406030204" pitchFamily="18" charset="0"/>
                                                </a:rPr>
                                                <m:t>1</m:t>
                                              </m:r>
                                            </m:sub>
                                          </m:sSub>
                                        </m:den>
                                      </m:f>
                                    </m:e>
                                  </m:d>
                                </m:e>
                              </m:d>
                            </m:e>
                            <m:sup>
                              <m:r>
                                <a:rPr lang="en-US" sz="2100" i="1">
                                  <a:solidFill>
                                    <a:schemeClr val="bg1"/>
                                  </a:solidFill>
                                  <a:latin typeface="Cambria Math" panose="02040503050406030204" pitchFamily="18" charset="0"/>
                                </a:rPr>
                                <m:t>2</m:t>
                              </m:r>
                            </m:sup>
                          </m:sSup>
                          <m:r>
                            <a:rPr lang="en-US" sz="2100" i="1">
                              <a:solidFill>
                                <a:schemeClr val="bg1"/>
                              </a:solidFill>
                              <a:latin typeface="Cambria Math" panose="02040503050406030204" pitchFamily="18" charset="0"/>
                            </a:rPr>
                            <m:t>+</m:t>
                          </m:r>
                          <m:sSup>
                            <m:sSupPr>
                              <m:ctrlPr>
                                <a:rPr lang="en-US" sz="2100" i="1">
                                  <a:solidFill>
                                    <a:schemeClr val="bg1"/>
                                  </a:solidFill>
                                  <a:latin typeface="Cambria Math" panose="02040503050406030204" pitchFamily="18" charset="0"/>
                                </a:rPr>
                              </m:ctrlPr>
                            </m:sSupPr>
                            <m:e>
                              <m:d>
                                <m:dPr>
                                  <m:ctrlPr>
                                    <a:rPr lang="en-US" sz="2100" i="1">
                                      <a:solidFill>
                                        <a:schemeClr val="bg1"/>
                                      </a:solidFill>
                                      <a:latin typeface="Cambria Math" panose="02040503050406030204" pitchFamily="18" charset="0"/>
                                    </a:rPr>
                                  </m:ctrlPr>
                                </m:dPr>
                                <m:e>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rPr>
                                        <m:t>𝑑</m:t>
                                      </m:r>
                                    </m:e>
                                    <m:sub>
                                      <m:r>
                                        <a:rPr lang="en-US" sz="2100" i="1">
                                          <a:solidFill>
                                            <a:schemeClr val="bg1"/>
                                          </a:solidFill>
                                          <a:latin typeface="Cambria Math" panose="02040503050406030204" pitchFamily="18" charset="0"/>
                                        </a:rPr>
                                        <m:t>1</m:t>
                                      </m:r>
                                    </m:sub>
                                  </m:sSub>
                                  <m:r>
                                    <a:rPr lang="en-US" sz="2100" b="0" i="1" smtClean="0">
                                      <a:solidFill>
                                        <a:schemeClr val="bg1"/>
                                      </a:solidFill>
                                      <a:latin typeface="Cambria Math" panose="02040503050406030204" pitchFamily="18" charset="0"/>
                                    </a:rPr>
                                    <m:t>+</m:t>
                                  </m:r>
                                  <m:r>
                                    <a:rPr lang="en-US" sz="2100" i="1">
                                      <a:solidFill>
                                        <a:schemeClr val="bg1"/>
                                      </a:solidFill>
                                      <a:latin typeface="Cambria Math" panose="02040503050406030204" pitchFamily="18" charset="0"/>
                                    </a:rPr>
                                    <m:t>𝑥</m:t>
                                  </m:r>
                                </m:e>
                              </m:d>
                            </m:e>
                            <m:sup>
                              <m:r>
                                <a:rPr lang="en-US" sz="2100" i="1">
                                  <a:solidFill>
                                    <a:schemeClr val="bg1"/>
                                  </a:solidFill>
                                  <a:latin typeface="Cambria Math" panose="02040503050406030204" pitchFamily="18" charset="0"/>
                                </a:rPr>
                                <m:t>2</m:t>
                              </m:r>
                            </m:sup>
                          </m:sSup>
                        </m:e>
                      </m:rad>
                    </m:oMath>
                  </m:oMathPara>
                </a14:m>
                <a:endParaRPr lang="en-US" sz="2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sz="2100" b="0" i="1" smtClean="0">
                              <a:solidFill>
                                <a:schemeClr val="bg1"/>
                              </a:solidFill>
                              <a:latin typeface="Cambria Math" panose="02040503050406030204" pitchFamily="18" charset="0"/>
                            </a:rPr>
                          </m:ctrlPr>
                        </m:sSubPr>
                        <m:e>
                          <m:r>
                            <a:rPr lang="en-US" sz="2100" b="0" i="1" smtClean="0">
                              <a:solidFill>
                                <a:schemeClr val="bg1"/>
                              </a:solidFill>
                              <a:latin typeface="Cambria Math" panose="02040503050406030204" pitchFamily="18" charset="0"/>
                            </a:rPr>
                            <m:t>𝑟</m:t>
                          </m:r>
                        </m:e>
                        <m:sub>
                          <m:r>
                            <a:rPr lang="en-US" sz="2100" b="0" i="1" smtClean="0">
                              <a:solidFill>
                                <a:schemeClr val="bg1"/>
                              </a:solidFill>
                              <a:latin typeface="Cambria Math" panose="02040503050406030204" pitchFamily="18" charset="0"/>
                            </a:rPr>
                            <m:t>5</m:t>
                          </m:r>
                        </m:sub>
                      </m:sSub>
                      <m:r>
                        <a:rPr lang="en-US" sz="2100" b="0" i="1" smtClean="0">
                          <a:solidFill>
                            <a:schemeClr val="bg1"/>
                          </a:solidFill>
                          <a:latin typeface="Cambria Math" panose="02040503050406030204" pitchFamily="18" charset="0"/>
                        </a:rPr>
                        <m:t>=</m:t>
                      </m:r>
                      <m:rad>
                        <m:radPr>
                          <m:degHide m:val="on"/>
                          <m:ctrlPr>
                            <a:rPr lang="en-US" sz="2100" b="0" i="1" smtClean="0">
                              <a:solidFill>
                                <a:schemeClr val="bg1"/>
                              </a:solidFill>
                              <a:latin typeface="Cambria Math" panose="02040503050406030204" pitchFamily="18" charset="0"/>
                            </a:rPr>
                          </m:ctrlPr>
                        </m:radPr>
                        <m:deg/>
                        <m:e>
                          <m:sSup>
                            <m:sSupPr>
                              <m:ctrlPr>
                                <a:rPr lang="en-US" sz="2100" b="0" i="1" smtClean="0">
                                  <a:solidFill>
                                    <a:schemeClr val="bg1"/>
                                  </a:solidFill>
                                  <a:latin typeface="Cambria Math" panose="02040503050406030204" pitchFamily="18" charset="0"/>
                                </a:rPr>
                              </m:ctrlPr>
                            </m:sSupPr>
                            <m:e>
                              <m:r>
                                <a:rPr lang="en-US" sz="2100" b="0" i="1" smtClean="0">
                                  <a:solidFill>
                                    <a:schemeClr val="bg1"/>
                                  </a:solidFill>
                                  <a:latin typeface="Cambria Math" panose="02040503050406030204" pitchFamily="18" charset="0"/>
                                </a:rPr>
                                <m:t>𝑥</m:t>
                              </m:r>
                            </m:e>
                            <m:sup>
                              <m:r>
                                <a:rPr lang="en-US" sz="2100" b="0" i="1" smtClean="0">
                                  <a:solidFill>
                                    <a:schemeClr val="bg1"/>
                                  </a:solidFill>
                                  <a:latin typeface="Cambria Math" panose="02040503050406030204" pitchFamily="18" charset="0"/>
                                </a:rPr>
                                <m:t>2</m:t>
                              </m:r>
                            </m:sup>
                          </m:sSup>
                          <m:r>
                            <a:rPr lang="en-US" sz="2100" b="0" i="1" smtClean="0">
                              <a:solidFill>
                                <a:schemeClr val="bg1"/>
                              </a:solidFill>
                              <a:latin typeface="Cambria Math" panose="02040503050406030204" pitchFamily="18" charset="0"/>
                            </a:rPr>
                            <m:t>+</m:t>
                          </m:r>
                          <m:sSup>
                            <m:sSupPr>
                              <m:ctrlPr>
                                <a:rPr lang="en-US" sz="2100" b="0" i="1" smtClean="0">
                                  <a:solidFill>
                                    <a:schemeClr val="bg1"/>
                                  </a:solidFill>
                                  <a:latin typeface="Cambria Math" panose="02040503050406030204" pitchFamily="18" charset="0"/>
                                </a:rPr>
                              </m:ctrlPr>
                            </m:sSupPr>
                            <m:e>
                              <m:r>
                                <a:rPr lang="en-US" sz="2100" b="0" i="1" smtClean="0">
                                  <a:solidFill>
                                    <a:schemeClr val="bg1"/>
                                  </a:solidFill>
                                  <a:latin typeface="Cambria Math" panose="02040503050406030204" pitchFamily="18" charset="0"/>
                                </a:rPr>
                                <m:t>𝑦</m:t>
                              </m:r>
                            </m:e>
                            <m:sup>
                              <m:r>
                                <a:rPr lang="en-US" sz="2100" b="0" i="1" smtClean="0">
                                  <a:solidFill>
                                    <a:schemeClr val="bg1"/>
                                  </a:solidFill>
                                  <a:latin typeface="Cambria Math" panose="02040503050406030204" pitchFamily="18" charset="0"/>
                                </a:rPr>
                                <m:t>2</m:t>
                              </m:r>
                            </m:sup>
                          </m:sSup>
                        </m:e>
                      </m:rad>
                    </m:oMath>
                  </m:oMathPara>
                </a14:m>
                <a:endParaRPr lang="en-US" sz="2100" dirty="0">
                  <a:solidFill>
                    <a:schemeClr val="bg1"/>
                  </a:solidFill>
                </a:endParaRPr>
              </a:p>
            </p:txBody>
          </p:sp>
        </mc:Choice>
        <mc:Fallback xmlns="">
          <p:sp>
            <p:nvSpPr>
              <p:cNvPr id="3" name="Content Placeholder 2">
                <a:extLst>
                  <a:ext uri="{FF2B5EF4-FFF2-40B4-BE49-F238E27FC236}">
                    <a16:creationId xmlns:a16="http://schemas.microsoft.com/office/drawing/2014/main" id="{F96CEF5D-F2C9-4788-A6EE-4B5CCE10692C}"/>
                  </a:ext>
                </a:extLst>
              </p:cNvPr>
              <p:cNvSpPr>
                <a:spLocks noGrp="1" noRot="1" noChangeAspect="1" noMove="1" noResize="1" noEditPoints="1" noAdjustHandles="1" noChangeArrowheads="1" noChangeShapeType="1" noTextEdit="1"/>
              </p:cNvSpPr>
              <p:nvPr>
                <p:ph idx="1"/>
              </p:nvPr>
            </p:nvSpPr>
            <p:spPr>
              <a:xfrm>
                <a:off x="6755769" y="1203518"/>
                <a:ext cx="4855037" cy="4825409"/>
              </a:xfrm>
              <a:blipFill>
                <a:blip r:embed="rId2"/>
                <a:stretch>
                  <a:fillRect l="-1004"/>
                </a:stretch>
              </a:blipFill>
              <a:ln w="57150">
                <a:no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A557CE43-DEC9-4F2A-B168-3487F4BDEA3A}"/>
              </a:ext>
            </a:extLst>
          </p:cNvPr>
          <p:cNvSpPr txBox="1"/>
          <p:nvPr/>
        </p:nvSpPr>
        <p:spPr>
          <a:xfrm>
            <a:off x="6262913" y="460868"/>
            <a:ext cx="5779363" cy="892552"/>
          </a:xfrm>
          <a:prstGeom prst="rect">
            <a:avLst/>
          </a:prstGeom>
          <a:noFill/>
        </p:spPr>
        <p:txBody>
          <a:bodyPr wrap="square" rtlCol="0">
            <a:spAutoFit/>
          </a:bodyPr>
          <a:lstStyle/>
          <a:p>
            <a:pPr algn="ctr"/>
            <a:r>
              <a:rPr lang="en-US" sz="2600" dirty="0">
                <a:solidFill>
                  <a:schemeClr val="bg1"/>
                </a:solidFill>
                <a:latin typeface="+mj-lt"/>
              </a:rPr>
              <a:t>REVERBERATION IN A SHOEBOX HALL</a:t>
            </a:r>
          </a:p>
        </p:txBody>
      </p:sp>
      <p:sp>
        <p:nvSpPr>
          <p:cNvPr id="35" name="TextBox 34">
            <a:extLst>
              <a:ext uri="{FF2B5EF4-FFF2-40B4-BE49-F238E27FC236}">
                <a16:creationId xmlns:a16="http://schemas.microsoft.com/office/drawing/2014/main" id="{34832C9B-6F41-46CC-874C-A8202295C033}"/>
              </a:ext>
            </a:extLst>
          </p:cNvPr>
          <p:cNvSpPr txBox="1"/>
          <p:nvPr/>
        </p:nvSpPr>
        <p:spPr>
          <a:xfrm>
            <a:off x="10131" y="19725"/>
            <a:ext cx="6096000" cy="6858000"/>
          </a:xfrm>
          <a:prstGeom prst="rect">
            <a:avLst/>
          </a:prstGeom>
          <a:solidFill>
            <a:schemeClr val="bg1"/>
          </a:solidFill>
        </p:spPr>
        <p:txBody>
          <a:bodyPr wrap="square" rtlCol="0">
            <a:spAutoFit/>
          </a:bodyPr>
          <a:lstStyle/>
          <a:p>
            <a:endParaRPr lang="en-US" dirty="0"/>
          </a:p>
        </p:txBody>
      </p:sp>
      <p:cxnSp>
        <p:nvCxnSpPr>
          <p:cNvPr id="25" name="Straight Connector 24">
            <a:extLst>
              <a:ext uri="{FF2B5EF4-FFF2-40B4-BE49-F238E27FC236}">
                <a16:creationId xmlns:a16="http://schemas.microsoft.com/office/drawing/2014/main" id="{3C11FEC3-BB84-42D0-B29C-91F7B7FD1F3B}"/>
              </a:ext>
            </a:extLst>
          </p:cNvPr>
          <p:cNvCxnSpPr>
            <a:cxnSpLocks/>
          </p:cNvCxnSpPr>
          <p:nvPr/>
        </p:nvCxnSpPr>
        <p:spPr>
          <a:xfrm flipH="1">
            <a:off x="3056152" y="4944862"/>
            <a:ext cx="2413572" cy="13396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BC1DBB3-652F-429E-9552-454061EE871D}"/>
              </a:ext>
            </a:extLst>
          </p:cNvPr>
          <p:cNvCxnSpPr>
            <a:cxnSpLocks/>
          </p:cNvCxnSpPr>
          <p:nvPr/>
        </p:nvCxnSpPr>
        <p:spPr>
          <a:xfrm flipH="1" flipV="1">
            <a:off x="677180" y="3941146"/>
            <a:ext cx="2378972" cy="2344244"/>
          </a:xfrm>
          <a:prstGeom prst="line">
            <a:avLst/>
          </a:prstGeom>
          <a:ln w="28575">
            <a:solidFill>
              <a:schemeClr val="tx1"/>
            </a:solidFill>
          </a:ln>
        </p:spPr>
        <p:style>
          <a:lnRef idx="2">
            <a:schemeClr val="accent4"/>
          </a:lnRef>
          <a:fillRef idx="0">
            <a:schemeClr val="accent4"/>
          </a:fillRef>
          <a:effectRef idx="1">
            <a:schemeClr val="accent4"/>
          </a:effectRef>
          <a:fontRef idx="minor">
            <a:schemeClr val="tx1"/>
          </a:fontRef>
        </p:style>
      </p:cxnSp>
      <p:cxnSp>
        <p:nvCxnSpPr>
          <p:cNvPr id="21" name="Straight Arrow Connector 20">
            <a:extLst>
              <a:ext uri="{FF2B5EF4-FFF2-40B4-BE49-F238E27FC236}">
                <a16:creationId xmlns:a16="http://schemas.microsoft.com/office/drawing/2014/main" id="{97F497CF-CAE6-411B-B9EB-6BB5D771CD5E}"/>
              </a:ext>
            </a:extLst>
          </p:cNvPr>
          <p:cNvCxnSpPr>
            <a:cxnSpLocks/>
          </p:cNvCxnSpPr>
          <p:nvPr/>
        </p:nvCxnSpPr>
        <p:spPr>
          <a:xfrm flipH="1" flipV="1">
            <a:off x="1742095" y="2830834"/>
            <a:ext cx="1314057" cy="34545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24C7093-0EB4-42A7-A89E-55B4ED17690B}"/>
              </a:ext>
            </a:extLst>
          </p:cNvPr>
          <p:cNvSpPr/>
          <p:nvPr/>
        </p:nvSpPr>
        <p:spPr>
          <a:xfrm>
            <a:off x="642576" y="460868"/>
            <a:ext cx="4827147" cy="5858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049C526-096E-42F2-8902-4CDE95D7A53B}"/>
                  </a:ext>
                </a:extLst>
              </p:cNvPr>
              <p:cNvSpPr txBox="1"/>
              <p:nvPr/>
            </p:nvSpPr>
            <p:spPr>
              <a:xfrm>
                <a:off x="1016256" y="4759580"/>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en-US" dirty="0"/>
              </a:p>
            </p:txBody>
          </p:sp>
        </mc:Choice>
        <mc:Fallback xmlns="">
          <p:sp>
            <p:nvSpPr>
              <p:cNvPr id="38" name="TextBox 37">
                <a:extLst>
                  <a:ext uri="{FF2B5EF4-FFF2-40B4-BE49-F238E27FC236}">
                    <a16:creationId xmlns:a16="http://schemas.microsoft.com/office/drawing/2014/main" id="{7049C526-096E-42F2-8902-4CDE95D7A53B}"/>
                  </a:ext>
                </a:extLst>
              </p:cNvPr>
              <p:cNvSpPr txBox="1">
                <a:spLocks noRot="1" noChangeAspect="1" noMove="1" noResize="1" noEditPoints="1" noAdjustHandles="1" noChangeArrowheads="1" noChangeShapeType="1" noTextEdit="1"/>
              </p:cNvSpPr>
              <p:nvPr/>
            </p:nvSpPr>
            <p:spPr>
              <a:xfrm>
                <a:off x="1016256" y="4759580"/>
                <a:ext cx="901085" cy="369332"/>
              </a:xfrm>
              <a:prstGeom prst="rect">
                <a:avLst/>
              </a:prstGeom>
              <a:blipFill>
                <a:blip r:embed="rId3"/>
                <a:stretch>
                  <a:fillRect b="-1667"/>
                </a:stretch>
              </a:blipFill>
              <a:ln>
                <a:noFill/>
              </a:ln>
            </p:spPr>
            <p:txBody>
              <a:bodyPr/>
              <a:lstStyle/>
              <a:p>
                <a:r>
                  <a:rPr lang="en-US">
                    <a:noFill/>
                  </a:rPr>
                  <a:t> </a:t>
                </a:r>
              </a:p>
            </p:txBody>
          </p:sp>
        </mc:Fallback>
      </mc:AlternateContent>
      <p:sp>
        <p:nvSpPr>
          <p:cNvPr id="39" name="Oval 38">
            <a:extLst>
              <a:ext uri="{FF2B5EF4-FFF2-40B4-BE49-F238E27FC236}">
                <a16:creationId xmlns:a16="http://schemas.microsoft.com/office/drawing/2014/main" id="{482B9097-DFEA-407C-AA0B-EAB09116E1E2}"/>
              </a:ext>
            </a:extLst>
          </p:cNvPr>
          <p:cNvSpPr/>
          <p:nvPr/>
        </p:nvSpPr>
        <p:spPr>
          <a:xfrm>
            <a:off x="1636951" y="2660929"/>
            <a:ext cx="199234" cy="1992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9836E7B-C1EF-482A-B699-861EA99F6BE1}"/>
                  </a:ext>
                </a:extLst>
              </p:cNvPr>
              <p:cNvSpPr txBox="1"/>
              <p:nvPr/>
            </p:nvSpPr>
            <p:spPr>
              <a:xfrm>
                <a:off x="679555" y="2987481"/>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89836E7B-C1EF-482A-B699-861EA99F6BE1}"/>
                  </a:ext>
                </a:extLst>
              </p:cNvPr>
              <p:cNvSpPr txBox="1">
                <a:spLocks noRot="1" noChangeAspect="1" noMove="1" noResize="1" noEditPoints="1" noAdjustHandles="1" noChangeArrowheads="1" noChangeShapeType="1" noTextEdit="1"/>
              </p:cNvSpPr>
              <p:nvPr/>
            </p:nvSpPr>
            <p:spPr>
              <a:xfrm>
                <a:off x="679555" y="2987481"/>
                <a:ext cx="901085" cy="369332"/>
              </a:xfrm>
              <a:prstGeom prst="rect">
                <a:avLst/>
              </a:prstGeom>
              <a:blipFill>
                <a:blip r:embed="rId4"/>
                <a:stretch>
                  <a:fillRect/>
                </a:stretch>
              </a:blipFill>
              <a:ln>
                <a:noFill/>
              </a:ln>
            </p:spPr>
            <p:txBody>
              <a:bodyPr/>
              <a:lstStyle/>
              <a:p>
                <a:r>
                  <a:rPr lang="en-US">
                    <a:noFill/>
                  </a:rPr>
                  <a:t> </a:t>
                </a:r>
              </a:p>
            </p:txBody>
          </p:sp>
        </mc:Fallback>
      </mc:AlternateContent>
      <p:sp>
        <p:nvSpPr>
          <p:cNvPr id="40" name="Oval 39">
            <a:extLst>
              <a:ext uri="{FF2B5EF4-FFF2-40B4-BE49-F238E27FC236}">
                <a16:creationId xmlns:a16="http://schemas.microsoft.com/office/drawing/2014/main" id="{0F032763-7F80-40A2-BD27-E4A49678161E}"/>
              </a:ext>
            </a:extLst>
          </p:cNvPr>
          <p:cNvSpPr/>
          <p:nvPr/>
        </p:nvSpPr>
        <p:spPr>
          <a:xfrm>
            <a:off x="2927430" y="6209419"/>
            <a:ext cx="251701" cy="25170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203BAD7-1FF5-499E-93AD-DBEE9689D7A9}"/>
              </a:ext>
            </a:extLst>
          </p:cNvPr>
          <p:cNvSpPr txBox="1"/>
          <p:nvPr/>
        </p:nvSpPr>
        <p:spPr>
          <a:xfrm>
            <a:off x="3093153" y="6315476"/>
            <a:ext cx="901085" cy="369332"/>
          </a:xfrm>
          <a:prstGeom prst="rect">
            <a:avLst/>
          </a:prstGeom>
          <a:noFill/>
          <a:ln>
            <a:noFill/>
          </a:ln>
        </p:spPr>
        <p:txBody>
          <a:bodyPr wrap="square" rtlCol="0">
            <a:spAutoFit/>
          </a:bodyPr>
          <a:lstStyle/>
          <a:p>
            <a:r>
              <a:rPr lang="en-US" dirty="0"/>
              <a:t>source</a:t>
            </a:r>
          </a:p>
        </p:txBody>
      </p:sp>
      <p:cxnSp>
        <p:nvCxnSpPr>
          <p:cNvPr id="46" name="Straight Connector 45">
            <a:extLst>
              <a:ext uri="{FF2B5EF4-FFF2-40B4-BE49-F238E27FC236}">
                <a16:creationId xmlns:a16="http://schemas.microsoft.com/office/drawing/2014/main" id="{8162EBD5-49DC-4C86-9F01-415156E565CC}"/>
              </a:ext>
            </a:extLst>
          </p:cNvPr>
          <p:cNvCxnSpPr>
            <a:cxnSpLocks/>
            <a:stCxn id="40" idx="0"/>
          </p:cNvCxnSpPr>
          <p:nvPr/>
        </p:nvCxnSpPr>
        <p:spPr>
          <a:xfrm flipV="1">
            <a:off x="3053281" y="2987481"/>
            <a:ext cx="2399638" cy="32219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67CD52D6-DAAC-46C2-9DF1-DC7F39B7EBE1}"/>
              </a:ext>
            </a:extLst>
          </p:cNvPr>
          <p:cNvCxnSpPr>
            <a:cxnSpLocks/>
          </p:cNvCxnSpPr>
          <p:nvPr/>
        </p:nvCxnSpPr>
        <p:spPr>
          <a:xfrm flipH="1" flipV="1">
            <a:off x="3492682" y="456647"/>
            <a:ext cx="1960239" cy="252661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C4ACB40E-24E5-451A-A927-4EBE7811015A}"/>
              </a:ext>
            </a:extLst>
          </p:cNvPr>
          <p:cNvCxnSpPr>
            <a:cxnSpLocks/>
          </p:cNvCxnSpPr>
          <p:nvPr/>
        </p:nvCxnSpPr>
        <p:spPr>
          <a:xfrm flipH="1">
            <a:off x="1783021" y="456647"/>
            <a:ext cx="1688398" cy="2163507"/>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CD90BF8B-4547-4744-8468-3C3F49BC7E14}"/>
              </a:ext>
            </a:extLst>
          </p:cNvPr>
          <p:cNvCxnSpPr>
            <a:cxnSpLocks/>
          </p:cNvCxnSpPr>
          <p:nvPr/>
        </p:nvCxnSpPr>
        <p:spPr>
          <a:xfrm flipH="1" flipV="1">
            <a:off x="1783021" y="2821958"/>
            <a:ext cx="3669898" cy="2105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4547F8-88C5-494F-80D6-85BBE139E610}"/>
              </a:ext>
            </a:extLst>
          </p:cNvPr>
          <p:cNvCxnSpPr>
            <a:cxnSpLocks/>
            <a:stCxn id="40" idx="0"/>
          </p:cNvCxnSpPr>
          <p:nvPr/>
        </p:nvCxnSpPr>
        <p:spPr>
          <a:xfrm flipH="1" flipV="1">
            <a:off x="652357" y="2251157"/>
            <a:ext cx="2400924" cy="39582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BBD53BC0-B164-426C-B7BD-ADC427F27745}"/>
              </a:ext>
            </a:extLst>
          </p:cNvPr>
          <p:cNvCxnSpPr>
            <a:cxnSpLocks/>
          </p:cNvCxnSpPr>
          <p:nvPr/>
        </p:nvCxnSpPr>
        <p:spPr>
          <a:xfrm>
            <a:off x="1129811" y="460193"/>
            <a:ext cx="557580" cy="2166461"/>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CE94BCC0-CF96-4FF4-BF73-3A8F39871697}"/>
              </a:ext>
            </a:extLst>
          </p:cNvPr>
          <p:cNvCxnSpPr>
            <a:cxnSpLocks/>
          </p:cNvCxnSpPr>
          <p:nvPr/>
        </p:nvCxnSpPr>
        <p:spPr>
          <a:xfrm flipV="1">
            <a:off x="651467" y="452041"/>
            <a:ext cx="478341" cy="179473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7661AD04-8ED1-407B-8BB8-733CB33EB2D4}"/>
              </a:ext>
            </a:extLst>
          </p:cNvPr>
          <p:cNvCxnSpPr>
            <a:cxnSpLocks/>
          </p:cNvCxnSpPr>
          <p:nvPr/>
        </p:nvCxnSpPr>
        <p:spPr>
          <a:xfrm flipV="1">
            <a:off x="642578" y="2830834"/>
            <a:ext cx="1077214" cy="1110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1183FFA-B6DC-4115-B7A9-86EA944CB20A}"/>
                  </a:ext>
                </a:extLst>
              </p:cNvPr>
              <p:cNvSpPr txBox="1"/>
              <p:nvPr/>
            </p:nvSpPr>
            <p:spPr>
              <a:xfrm>
                <a:off x="2189376" y="4337818"/>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5</m:t>
                          </m:r>
                        </m:sub>
                      </m:sSub>
                    </m:oMath>
                  </m:oMathPara>
                </a14:m>
                <a:endParaRPr lang="en-US" dirty="0"/>
              </a:p>
            </p:txBody>
          </p:sp>
        </mc:Choice>
        <mc:Fallback xmlns="">
          <p:sp>
            <p:nvSpPr>
              <p:cNvPr id="84" name="TextBox 83">
                <a:extLst>
                  <a:ext uri="{FF2B5EF4-FFF2-40B4-BE49-F238E27FC236}">
                    <a16:creationId xmlns:a16="http://schemas.microsoft.com/office/drawing/2014/main" id="{61183FFA-B6DC-4115-B7A9-86EA944CB20A}"/>
                  </a:ext>
                </a:extLst>
              </p:cNvPr>
              <p:cNvSpPr txBox="1">
                <a:spLocks noRot="1" noChangeAspect="1" noMove="1" noResize="1" noEditPoints="1" noAdjustHandles="1" noChangeArrowheads="1" noChangeShapeType="1" noTextEdit="1"/>
              </p:cNvSpPr>
              <p:nvPr/>
            </p:nvSpPr>
            <p:spPr>
              <a:xfrm>
                <a:off x="2189376" y="4337818"/>
                <a:ext cx="901085" cy="369332"/>
              </a:xfrm>
              <a:prstGeom prst="rect">
                <a:avLst/>
              </a:prstGeom>
              <a:blipFill>
                <a:blip r:embed="rId5"/>
                <a:stretch>
                  <a:fillRect b="-1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878CDFF-BD8C-4ADF-A28F-26EAFF4FCC1A}"/>
                  </a:ext>
                </a:extLst>
              </p:cNvPr>
              <p:cNvSpPr txBox="1"/>
              <p:nvPr/>
            </p:nvSpPr>
            <p:spPr>
              <a:xfrm>
                <a:off x="4209574" y="5358551"/>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m:oMathPara>
                </a14:m>
                <a:endParaRPr lang="en-US" dirty="0"/>
              </a:p>
            </p:txBody>
          </p:sp>
        </mc:Choice>
        <mc:Fallback xmlns="">
          <p:sp>
            <p:nvSpPr>
              <p:cNvPr id="85" name="TextBox 84">
                <a:extLst>
                  <a:ext uri="{FF2B5EF4-FFF2-40B4-BE49-F238E27FC236}">
                    <a16:creationId xmlns:a16="http://schemas.microsoft.com/office/drawing/2014/main" id="{C878CDFF-BD8C-4ADF-A28F-26EAFF4FCC1A}"/>
                  </a:ext>
                </a:extLst>
              </p:cNvPr>
              <p:cNvSpPr txBox="1">
                <a:spLocks noRot="1" noChangeAspect="1" noMove="1" noResize="1" noEditPoints="1" noAdjustHandles="1" noChangeArrowheads="1" noChangeShapeType="1" noTextEdit="1"/>
              </p:cNvSpPr>
              <p:nvPr/>
            </p:nvSpPr>
            <p:spPr>
              <a:xfrm>
                <a:off x="4209574" y="5358551"/>
                <a:ext cx="901085" cy="3693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64A450E-832D-4677-BABD-3F37915603EE}"/>
                  </a:ext>
                </a:extLst>
              </p:cNvPr>
              <p:cNvSpPr txBox="1"/>
              <p:nvPr/>
            </p:nvSpPr>
            <p:spPr>
              <a:xfrm>
                <a:off x="2976193" y="3306472"/>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4</m:t>
                          </m:r>
                        </m:sub>
                      </m:sSub>
                    </m:oMath>
                  </m:oMathPara>
                </a14:m>
                <a:endParaRPr lang="en-US" dirty="0"/>
              </a:p>
            </p:txBody>
          </p:sp>
        </mc:Choice>
        <mc:Fallback xmlns="">
          <p:sp>
            <p:nvSpPr>
              <p:cNvPr id="86" name="TextBox 85">
                <a:extLst>
                  <a:ext uri="{FF2B5EF4-FFF2-40B4-BE49-F238E27FC236}">
                    <a16:creationId xmlns:a16="http://schemas.microsoft.com/office/drawing/2014/main" id="{B64A450E-832D-4677-BABD-3F37915603EE}"/>
                  </a:ext>
                </a:extLst>
              </p:cNvPr>
              <p:cNvSpPr txBox="1">
                <a:spLocks noRot="1" noChangeAspect="1" noMove="1" noResize="1" noEditPoints="1" noAdjustHandles="1" noChangeArrowheads="1" noChangeShapeType="1" noTextEdit="1"/>
              </p:cNvSpPr>
              <p:nvPr/>
            </p:nvSpPr>
            <p:spPr>
              <a:xfrm>
                <a:off x="2976193" y="3306472"/>
                <a:ext cx="901085" cy="369332"/>
              </a:xfrm>
              <a:prstGeom prst="rect">
                <a:avLst/>
              </a:prstGeom>
              <a:blipFill>
                <a:blip r:embed="rId7"/>
                <a:stretch>
                  <a:fillRect/>
                </a:stretch>
              </a:blipFill>
              <a:ln>
                <a:noFill/>
              </a:ln>
            </p:spPr>
            <p:txBody>
              <a:bodyPr/>
              <a:lstStyle/>
              <a:p>
                <a:r>
                  <a:rPr lang="en-US">
                    <a:noFill/>
                  </a:rPr>
                  <a:t> </a:t>
                </a:r>
              </a:p>
            </p:txBody>
          </p:sp>
        </mc:Fallback>
      </mc:AlternateContent>
      <p:sp>
        <p:nvSpPr>
          <p:cNvPr id="87" name="TextBox 86">
            <a:extLst>
              <a:ext uri="{FF2B5EF4-FFF2-40B4-BE49-F238E27FC236}">
                <a16:creationId xmlns:a16="http://schemas.microsoft.com/office/drawing/2014/main" id="{C4C12EDA-1280-4CF3-A175-7C6BD86E198F}"/>
              </a:ext>
            </a:extLst>
          </p:cNvPr>
          <p:cNvSpPr txBox="1"/>
          <p:nvPr/>
        </p:nvSpPr>
        <p:spPr>
          <a:xfrm rot="16200000">
            <a:off x="-675917" y="3261427"/>
            <a:ext cx="1976377" cy="369332"/>
          </a:xfrm>
          <a:prstGeom prst="rect">
            <a:avLst/>
          </a:prstGeom>
          <a:noFill/>
          <a:ln>
            <a:noFill/>
          </a:ln>
        </p:spPr>
        <p:txBody>
          <a:bodyPr wrap="square" rtlCol="0">
            <a:spAutoFit/>
          </a:bodyPr>
          <a:lstStyle/>
          <a:p>
            <a:pPr algn="ctr"/>
            <a:r>
              <a:rPr lang="en-US" dirty="0"/>
              <a:t>Wall</a:t>
            </a:r>
          </a:p>
        </p:txBody>
      </p:sp>
      <p:sp>
        <p:nvSpPr>
          <p:cNvPr id="88" name="TextBox 87">
            <a:extLst>
              <a:ext uri="{FF2B5EF4-FFF2-40B4-BE49-F238E27FC236}">
                <a16:creationId xmlns:a16="http://schemas.microsoft.com/office/drawing/2014/main" id="{272E4B91-E3F4-4173-8A27-3217319B3EB3}"/>
              </a:ext>
            </a:extLst>
          </p:cNvPr>
          <p:cNvSpPr txBox="1"/>
          <p:nvPr/>
        </p:nvSpPr>
        <p:spPr>
          <a:xfrm rot="5400000">
            <a:off x="4803484" y="3261427"/>
            <a:ext cx="1976377" cy="369332"/>
          </a:xfrm>
          <a:prstGeom prst="rect">
            <a:avLst/>
          </a:prstGeom>
          <a:noFill/>
          <a:ln>
            <a:noFill/>
          </a:ln>
        </p:spPr>
        <p:txBody>
          <a:bodyPr wrap="square" rtlCol="0">
            <a:spAutoFit/>
          </a:bodyPr>
          <a:lstStyle/>
          <a:p>
            <a:pPr algn="ctr"/>
            <a:r>
              <a:rPr lang="en-US" dirty="0"/>
              <a:t>Wall</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C020DF0-F60E-4997-9A32-BD1545269A58}"/>
                  </a:ext>
                </a:extLst>
              </p:cNvPr>
              <p:cNvSpPr txBox="1"/>
              <p:nvPr/>
            </p:nvSpPr>
            <p:spPr>
              <a:xfrm>
                <a:off x="1625866" y="2370793"/>
                <a:ext cx="90108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89" name="TextBox 88">
                <a:extLst>
                  <a:ext uri="{FF2B5EF4-FFF2-40B4-BE49-F238E27FC236}">
                    <a16:creationId xmlns:a16="http://schemas.microsoft.com/office/drawing/2014/main" id="{BC020DF0-F60E-4997-9A32-BD1545269A58}"/>
                  </a:ext>
                </a:extLst>
              </p:cNvPr>
              <p:cNvSpPr txBox="1">
                <a:spLocks noRot="1" noChangeAspect="1" noMove="1" noResize="1" noEditPoints="1" noAdjustHandles="1" noChangeArrowheads="1" noChangeShapeType="1" noTextEdit="1"/>
              </p:cNvSpPr>
              <p:nvPr/>
            </p:nvSpPr>
            <p:spPr>
              <a:xfrm>
                <a:off x="1625866" y="2370793"/>
                <a:ext cx="901085" cy="369332"/>
              </a:xfrm>
              <a:prstGeom prst="rect">
                <a:avLst/>
              </a:prstGeom>
              <a:blipFill>
                <a:blip r:embed="rId8"/>
                <a:stretch>
                  <a:fillRect b="-15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9021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2B5EA8B7-7B72-4056-9650-200F459B1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43" y="2404893"/>
            <a:ext cx="5683157" cy="4023843"/>
          </a:xfrm>
          <a:prstGeom prst="rect">
            <a:avLst/>
          </a:prstGeom>
        </p:spPr>
      </p:pic>
      <p:pic>
        <p:nvPicPr>
          <p:cNvPr id="3" name="Picture 2" descr="A close up of text on a white background&#10;&#10;Description automatically generated">
            <a:extLst>
              <a:ext uri="{FF2B5EF4-FFF2-40B4-BE49-F238E27FC236}">
                <a16:creationId xmlns:a16="http://schemas.microsoft.com/office/drawing/2014/main" id="{1FFAD46A-0A31-41A7-ABF5-3CF7278DA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138" y="1554104"/>
            <a:ext cx="5536019" cy="369067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136D8-89E0-4AD8-8971-735670DC738C}"/>
                  </a:ext>
                </a:extLst>
              </p:cNvPr>
              <p:cNvSpPr txBox="1"/>
              <p:nvPr/>
            </p:nvSpPr>
            <p:spPr>
              <a:xfrm>
                <a:off x="552893" y="882502"/>
                <a:ext cx="11079126" cy="1109278"/>
              </a:xfrm>
              <a:prstGeom prst="rect">
                <a:avLst/>
              </a:prstGeom>
              <a:noFill/>
            </p:spPr>
            <p:txBody>
              <a:bodyPr wrap="square" rtlCol="0">
                <a:spAutoFit/>
              </a:bodyPr>
              <a:lstStyle/>
              <a:p>
                <a:r>
                  <a:rPr lang="en-US" sz="3200" dirty="0">
                    <a:latin typeface="+mj-lt"/>
                  </a:rPr>
                  <a:t>INVERSE SQUARE LAW</a:t>
                </a:r>
              </a:p>
              <a:p>
                <a:r>
                  <a:rPr lang="en-US" sz="2400" dirty="0"/>
                  <a:t>is modeled by the equation </a:t>
                </a:r>
                <a14:m>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num>
                      <m:den>
                        <m:r>
                          <a:rPr lang="en-US" sz="2400" b="0" i="1" smtClean="0">
                            <a:latin typeface="Cambria Math" panose="02040503050406030204" pitchFamily="18" charset="0"/>
                          </a:rPr>
                          <m:t>4</m:t>
                        </m:r>
                        <m:r>
                          <a:rPr lang="en-US" sz="2400" b="0" i="1" smtClean="0">
                            <a:latin typeface="Cambria Math" panose="02040503050406030204" pitchFamily="18" charset="0"/>
                          </a:rPr>
                          <m:t>𝜋</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den>
                    </m:f>
                  </m:oMath>
                </a14:m>
                <a:endParaRPr lang="en-US" sz="2400" dirty="0"/>
              </a:p>
            </p:txBody>
          </p:sp>
        </mc:Choice>
        <mc:Fallback xmlns="">
          <p:sp>
            <p:nvSpPr>
              <p:cNvPr id="4" name="TextBox 3">
                <a:extLst>
                  <a:ext uri="{FF2B5EF4-FFF2-40B4-BE49-F238E27FC236}">
                    <a16:creationId xmlns:a16="http://schemas.microsoft.com/office/drawing/2014/main" id="{A6A136D8-89E0-4AD8-8971-735670DC738C}"/>
                  </a:ext>
                </a:extLst>
              </p:cNvPr>
              <p:cNvSpPr txBox="1">
                <a:spLocks noRot="1" noChangeAspect="1" noMove="1" noResize="1" noEditPoints="1" noAdjustHandles="1" noChangeArrowheads="1" noChangeShapeType="1" noTextEdit="1"/>
              </p:cNvSpPr>
              <p:nvPr/>
            </p:nvSpPr>
            <p:spPr>
              <a:xfrm>
                <a:off x="552893" y="882502"/>
                <a:ext cx="11079126" cy="1109278"/>
              </a:xfrm>
              <a:prstGeom prst="rect">
                <a:avLst/>
              </a:prstGeom>
              <a:blipFill>
                <a:blip r:embed="rId4"/>
                <a:stretch>
                  <a:fillRect l="-1431" t="-7143" b="-4396"/>
                </a:stretch>
              </a:blipFill>
            </p:spPr>
            <p:txBody>
              <a:bodyPr/>
              <a:lstStyle/>
              <a:p>
                <a:r>
                  <a:rPr lang="en-US">
                    <a:noFill/>
                  </a:rPr>
                  <a:t> </a:t>
                </a:r>
              </a:p>
            </p:txBody>
          </p:sp>
        </mc:Fallback>
      </mc:AlternateContent>
    </p:spTree>
    <p:extLst>
      <p:ext uri="{BB962C8B-B14F-4D97-AF65-F5344CB8AC3E}">
        <p14:creationId xmlns:p14="http://schemas.microsoft.com/office/powerpoint/2010/main" val="70922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EDF89-359F-4477-8A63-F19173AB14F8}"/>
              </a:ext>
            </a:extLst>
          </p:cNvPr>
          <p:cNvSpPr>
            <a:spLocks noGrp="1"/>
          </p:cNvSpPr>
          <p:nvPr>
            <p:ph type="title"/>
          </p:nvPr>
        </p:nvSpPr>
        <p:spPr>
          <a:xfrm>
            <a:off x="4332612" y="699534"/>
            <a:ext cx="7225075" cy="497466"/>
          </a:xfrm>
        </p:spPr>
        <p:txBody>
          <a:bodyPr>
            <a:normAutofit fontScale="90000"/>
          </a:bodyPr>
          <a:lstStyle/>
          <a:p>
            <a:r>
              <a:rPr lang="en-US" sz="2800" dirty="0">
                <a:solidFill>
                  <a:schemeClr val="accent1"/>
                </a:solidFill>
              </a:rPr>
              <a:t>sound absorption and interference</a:t>
            </a:r>
          </a:p>
        </p:txBody>
      </p:sp>
      <p:grpSp>
        <p:nvGrpSpPr>
          <p:cNvPr id="12" name="Group 11">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3" name="Rectangle 12">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A picture containing object, clock&#10;&#10;Description automatically generated">
            <a:extLst>
              <a:ext uri="{FF2B5EF4-FFF2-40B4-BE49-F238E27FC236}">
                <a16:creationId xmlns:a16="http://schemas.microsoft.com/office/drawing/2014/main" id="{EC5DA2DF-C7D7-4828-8194-2E9A07325286}"/>
              </a:ext>
            </a:extLst>
          </p:cNvPr>
          <p:cNvPicPr>
            <a:picLocks noChangeAspect="1"/>
          </p:cNvPicPr>
          <p:nvPr/>
        </p:nvPicPr>
        <p:blipFill rotWithShape="1">
          <a:blip r:embed="rId2">
            <a:extLst>
              <a:ext uri="{28A0092B-C50C-407E-A947-70E740481C1C}">
                <a14:useLocalDpi xmlns:a14="http://schemas.microsoft.com/office/drawing/2010/main" val="0"/>
              </a:ext>
            </a:extLst>
          </a:blip>
          <a:srcRect l="4616" r="8912" b="-2"/>
          <a:stretch/>
        </p:blipFill>
        <p:spPr>
          <a:xfrm>
            <a:off x="427411" y="702156"/>
            <a:ext cx="3371112" cy="5286248"/>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4EE69-49F3-4F77-B3E0-7E5F56B5DCB3}"/>
                  </a:ext>
                </a:extLst>
              </p:cNvPr>
              <p:cNvSpPr>
                <a:spLocks noGrp="1"/>
              </p:cNvSpPr>
              <p:nvPr>
                <p:ph idx="1"/>
              </p:nvPr>
            </p:nvSpPr>
            <p:spPr>
              <a:xfrm>
                <a:off x="4382724" y="1447867"/>
                <a:ext cx="7225074" cy="3962266"/>
              </a:xfrm>
            </p:spPr>
            <p:txBody>
              <a:bodyPr anchor="t">
                <a:normAutofit/>
              </a:bodyPr>
              <a:lstStyle/>
              <a:p>
                <a:r>
                  <a:rPr lang="en-US" sz="1800" dirty="0"/>
                  <a:t>Sound absorption occurs when a sound wave hits an absorbent material</a:t>
                </a:r>
              </a:p>
              <a:p>
                <a:r>
                  <a:rPr lang="en-US" dirty="0"/>
                  <a:t>The sound absorption coefficient is represented as</a:t>
                </a: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𝛼</m:t>
                              </m:r>
                            </m:sub>
                          </m:sSub>
                        </m:num>
                        <m:den>
                          <m:r>
                            <a:rPr lang="en-US" sz="1800" b="0" i="1" smtClean="0">
                              <a:latin typeface="Cambria Math" panose="02040503050406030204" pitchFamily="18" charset="0"/>
                            </a:rPr>
                            <m:t>𝐼</m:t>
                          </m:r>
                        </m:den>
                      </m:f>
                    </m:oMath>
                  </m:oMathPara>
                </a14:m>
                <a:endParaRPr lang="en-US" sz="1800" dirty="0"/>
              </a:p>
              <a:p>
                <a:r>
                  <a:rPr lang="en-US" sz="1800" dirty="0"/>
                  <a:t>Destructive and constructive interference decrease or increase amplitude</a:t>
                </a:r>
              </a:p>
              <a:p>
                <a:endParaRPr lang="en-US" sz="1800" dirty="0"/>
              </a:p>
            </p:txBody>
          </p:sp>
        </mc:Choice>
        <mc:Fallback xmlns="">
          <p:sp>
            <p:nvSpPr>
              <p:cNvPr id="3" name="Content Placeholder 2">
                <a:extLst>
                  <a:ext uri="{FF2B5EF4-FFF2-40B4-BE49-F238E27FC236}">
                    <a16:creationId xmlns:a16="http://schemas.microsoft.com/office/drawing/2014/main" id="{F834EE69-49F3-4F77-B3E0-7E5F56B5DCB3}"/>
                  </a:ext>
                </a:extLst>
              </p:cNvPr>
              <p:cNvSpPr>
                <a:spLocks noGrp="1" noRot="1" noChangeAspect="1" noMove="1" noResize="1" noEditPoints="1" noAdjustHandles="1" noChangeArrowheads="1" noChangeShapeType="1" noTextEdit="1"/>
              </p:cNvSpPr>
              <p:nvPr>
                <p:ph idx="1"/>
              </p:nvPr>
            </p:nvSpPr>
            <p:spPr>
              <a:xfrm>
                <a:off x="4382724" y="1447867"/>
                <a:ext cx="7225074" cy="3962266"/>
              </a:xfrm>
              <a:blipFill>
                <a:blip r:embed="rId3"/>
                <a:stretch>
                  <a:fillRect l="-338" t="-924"/>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EAA164FA-B359-463A-B3B0-277323AC3F3A}"/>
              </a:ext>
            </a:extLst>
          </p:cNvPr>
          <p:cNvCxnSpPr>
            <a:cxnSpLocks/>
          </p:cNvCxnSpPr>
          <p:nvPr/>
        </p:nvCxnSpPr>
        <p:spPr>
          <a:xfrm>
            <a:off x="2287561" y="5550195"/>
            <a:ext cx="317415" cy="1201479"/>
          </a:xfrm>
          <a:prstGeom prst="straightConnector1">
            <a:avLst/>
          </a:prstGeom>
          <a:ln w="38100">
            <a:solidFill>
              <a:srgbClr val="92929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close up of text on a white background&#10;&#10;Description automatically generated">
            <a:extLst>
              <a:ext uri="{FF2B5EF4-FFF2-40B4-BE49-F238E27FC236}">
                <a16:creationId xmlns:a16="http://schemas.microsoft.com/office/drawing/2014/main" id="{9FE717C5-5D83-4A7C-A506-8833D28E72BD}"/>
              </a:ext>
            </a:extLst>
          </p:cNvPr>
          <p:cNvPicPr>
            <a:picLocks noChangeAspect="1"/>
          </p:cNvPicPr>
          <p:nvPr/>
        </p:nvPicPr>
        <p:blipFill rotWithShape="1">
          <a:blip r:embed="rId4">
            <a:extLst>
              <a:ext uri="{28A0092B-C50C-407E-A947-70E740481C1C}">
                <a14:useLocalDpi xmlns:a14="http://schemas.microsoft.com/office/drawing/2010/main" val="0"/>
              </a:ext>
            </a:extLst>
          </a:blip>
          <a:srcRect l="12111" t="9360" r="1467" b="11798"/>
          <a:stretch/>
        </p:blipFill>
        <p:spPr>
          <a:xfrm>
            <a:off x="4805918" y="3549697"/>
            <a:ext cx="4082903" cy="2756106"/>
          </a:xfrm>
          <a:prstGeom prst="rect">
            <a:avLst/>
          </a:prstGeom>
        </p:spPr>
      </p:pic>
    </p:spTree>
    <p:extLst>
      <p:ext uri="{BB962C8B-B14F-4D97-AF65-F5344CB8AC3E}">
        <p14:creationId xmlns:p14="http://schemas.microsoft.com/office/powerpoint/2010/main" val="27523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5">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7">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2BB44E6-A3FC-42ED-8B83-0A01440F8B47}"/>
              </a:ext>
            </a:extLst>
          </p:cNvPr>
          <p:cNvSpPr>
            <a:spLocks noGrp="1"/>
          </p:cNvSpPr>
          <p:nvPr>
            <p:ph type="title"/>
          </p:nvPr>
        </p:nvSpPr>
        <p:spPr>
          <a:xfrm>
            <a:off x="4401850" y="702156"/>
            <a:ext cx="7208958" cy="1013800"/>
          </a:xfrm>
        </p:spPr>
        <p:txBody>
          <a:bodyPr>
            <a:normAutofit/>
          </a:bodyPr>
          <a:lstStyle/>
          <a:p>
            <a:r>
              <a:rPr lang="en-US" sz="2800" dirty="0"/>
              <a:t>Phasors</a:t>
            </a:r>
          </a:p>
        </p:txBody>
      </p:sp>
      <p:pic>
        <p:nvPicPr>
          <p:cNvPr id="48" name="Content Placeholder 20" descr="A picture containing different, table, photo, hanging&#10;&#10;Description automatically generated">
            <a:extLst>
              <a:ext uri="{FF2B5EF4-FFF2-40B4-BE49-F238E27FC236}">
                <a16:creationId xmlns:a16="http://schemas.microsoft.com/office/drawing/2014/main" id="{9F40B9BA-1EA2-4F18-9331-D594C033A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87" y="1013254"/>
            <a:ext cx="2453009" cy="4893276"/>
          </a:xfrm>
          <a:prstGeom prst="rect">
            <a:avLst/>
          </a:prstGeom>
        </p:spPr>
      </p:pic>
      <mc:AlternateContent xmlns:mc="http://schemas.openxmlformats.org/markup-compatibility/2006" xmlns:a14="http://schemas.microsoft.com/office/drawing/2010/main">
        <mc:Choice Requires="a14">
          <p:sp>
            <p:nvSpPr>
              <p:cNvPr id="22" name="Content Placeholder 21">
                <a:extLst>
                  <a:ext uri="{FF2B5EF4-FFF2-40B4-BE49-F238E27FC236}">
                    <a16:creationId xmlns:a16="http://schemas.microsoft.com/office/drawing/2014/main" id="{5B3C0DA3-AAC7-4919-B249-4114AA854912}"/>
                  </a:ext>
                </a:extLst>
              </p:cNvPr>
              <p:cNvSpPr>
                <a:spLocks noGrp="1"/>
              </p:cNvSpPr>
              <p:nvPr>
                <p:ph idx="1"/>
              </p:nvPr>
            </p:nvSpPr>
            <p:spPr>
              <a:xfrm>
                <a:off x="4401849" y="2180496"/>
                <a:ext cx="7208957" cy="4045683"/>
              </a:xfrm>
            </p:spPr>
            <p:txBody>
              <a:bodyPr>
                <a:normAutofit/>
              </a:bodyPr>
              <a:lstStyle/>
              <a:p>
                <a:r>
                  <a:rPr lang="en-US" dirty="0">
                    <a:solidFill>
                      <a:schemeClr val="accent2">
                        <a:lumMod val="50000"/>
                      </a:schemeClr>
                    </a:solidFill>
                  </a:rPr>
                  <a:t>Phasors represent the amplitude of a certain wave at a point in time</a:t>
                </a:r>
              </a:p>
              <a:p>
                <a:r>
                  <a:rPr lang="en-US" dirty="0">
                    <a:solidFill>
                      <a:schemeClr val="accent2">
                        <a:lumMod val="50000"/>
                      </a:schemeClr>
                    </a:solidFill>
                  </a:rPr>
                  <a:t>The amplitude of a specific path is found through the use of</a:t>
                </a:r>
              </a:p>
              <a:p>
                <a:pPr marL="0" indent="0">
                  <a:buNone/>
                </a:pPr>
                <a14:m>
                  <m:oMathPara xmlns:m="http://schemas.openxmlformats.org/officeDocument/2006/math">
                    <m:oMathParaPr>
                      <m:jc m:val="centerGroup"/>
                    </m:oMathParaPr>
                    <m:oMath xmlns:m="http://schemas.openxmlformats.org/officeDocument/2006/math">
                      <m:r>
                        <a:rPr lang="en-US" i="1" smtClean="0">
                          <a:solidFill>
                            <a:schemeClr val="accent2">
                              <a:lumMod val="50000"/>
                            </a:schemeClr>
                          </a:solidFill>
                          <a:latin typeface="Cambria Math" panose="02040503050406030204" pitchFamily="18" charset="0"/>
                        </a:rPr>
                        <m:t>𝐼</m:t>
                      </m:r>
                      <m:r>
                        <a:rPr lang="en-US" i="1" smtClean="0">
                          <a:solidFill>
                            <a:schemeClr val="accent2">
                              <a:lumMod val="50000"/>
                            </a:schemeClr>
                          </a:solidFill>
                          <a:latin typeface="Cambria Math" panose="02040503050406030204" pitchFamily="18" charset="0"/>
                        </a:rPr>
                        <m:t>=</m:t>
                      </m:r>
                      <m:f>
                        <m:fPr>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1</m:t>
                          </m:r>
                        </m:num>
                        <m:den>
                          <m:r>
                            <a:rPr lang="en-US" i="1">
                              <a:solidFill>
                                <a:schemeClr val="accent2">
                                  <a:lumMod val="50000"/>
                                </a:schemeClr>
                              </a:solidFill>
                              <a:latin typeface="Cambria Math" panose="02040503050406030204" pitchFamily="18" charset="0"/>
                            </a:rPr>
                            <m:t>2</m:t>
                          </m:r>
                        </m:den>
                      </m:f>
                      <m:r>
                        <a:rPr lang="en-US" i="1">
                          <a:solidFill>
                            <a:schemeClr val="accent2">
                              <a:lumMod val="50000"/>
                            </a:schemeClr>
                          </a:solidFill>
                          <a:latin typeface="Cambria Math" panose="02040503050406030204" pitchFamily="18" charset="0"/>
                        </a:rPr>
                        <m:t>𝜌</m:t>
                      </m:r>
                      <m:r>
                        <a:rPr lang="en-US" i="1">
                          <a:solidFill>
                            <a:schemeClr val="accent2">
                              <a:lumMod val="50000"/>
                            </a:schemeClr>
                          </a:solidFill>
                          <a:latin typeface="Cambria Math" panose="02040503050406030204" pitchFamily="18" charset="0"/>
                        </a:rPr>
                        <m:t>𝑉</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𝜔</m:t>
                          </m:r>
                        </m:e>
                        <m:sup>
                          <m:r>
                            <a:rPr lang="en-US" i="1">
                              <a:solidFill>
                                <a:schemeClr val="accent2">
                                  <a:lumMod val="50000"/>
                                </a:schemeClr>
                              </a:solidFill>
                              <a:latin typeface="Cambria Math" panose="02040503050406030204" pitchFamily="18" charset="0"/>
                            </a:rPr>
                            <m:t>2</m:t>
                          </m:r>
                        </m:sup>
                      </m:sSup>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𝐴</m:t>
                          </m:r>
                        </m:e>
                        <m:sup>
                          <m:r>
                            <a:rPr lang="en-US" i="1">
                              <a:solidFill>
                                <a:schemeClr val="accent2">
                                  <a:lumMod val="50000"/>
                                </a:schemeClr>
                              </a:solidFill>
                              <a:latin typeface="Cambria Math" panose="02040503050406030204" pitchFamily="18" charset="0"/>
                            </a:rPr>
                            <m:t>2</m:t>
                          </m:r>
                        </m:sup>
                      </m:sSup>
                      <m:r>
                        <a:rPr lang="en-US" i="1">
                          <a:solidFill>
                            <a:schemeClr val="accent2">
                              <a:lumMod val="50000"/>
                            </a:schemeClr>
                          </a:solidFill>
                          <a:latin typeface="Cambria Math" panose="02040503050406030204" pitchFamily="18" charset="0"/>
                        </a:rPr>
                        <m:t>=</m:t>
                      </m:r>
                      <m:f>
                        <m:fPr>
                          <m:ctrlPr>
                            <a:rPr lang="en-US" i="1">
                              <a:solidFill>
                                <a:schemeClr val="accent2">
                                  <a:lumMod val="50000"/>
                                </a:schemeClr>
                              </a:solidFill>
                              <a:latin typeface="Cambria Math" panose="02040503050406030204" pitchFamily="18" charset="0"/>
                            </a:rPr>
                          </m:ctrlPr>
                        </m:fPr>
                        <m:num>
                          <m:r>
                            <a:rPr lang="en-US" b="0" i="1" smtClean="0">
                              <a:solidFill>
                                <a:schemeClr val="accent2">
                                  <a:lumMod val="50000"/>
                                </a:schemeClr>
                              </a:solidFill>
                              <a:latin typeface="Cambria Math" panose="02040503050406030204" pitchFamily="18" charset="0"/>
                            </a:rPr>
                            <m:t>𝑃</m:t>
                          </m:r>
                        </m:num>
                        <m:den>
                          <m:r>
                            <a:rPr lang="en-US" i="1">
                              <a:solidFill>
                                <a:schemeClr val="accent2">
                                  <a:lumMod val="50000"/>
                                </a:schemeClr>
                              </a:solidFill>
                              <a:latin typeface="Cambria Math" panose="02040503050406030204" pitchFamily="18" charset="0"/>
                            </a:rPr>
                            <m:t>4</m:t>
                          </m:r>
                          <m:r>
                            <a:rPr lang="en-US" i="1">
                              <a:solidFill>
                                <a:schemeClr val="accent2">
                                  <a:lumMod val="50000"/>
                                </a:schemeClr>
                              </a:solidFill>
                              <a:latin typeface="Cambria Math" panose="02040503050406030204" pitchFamily="18" charset="0"/>
                            </a:rPr>
                            <m:t>𝜋</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𝑟</m:t>
                              </m:r>
                            </m:e>
                            <m:sup>
                              <m:r>
                                <a:rPr lang="en-US" i="1">
                                  <a:solidFill>
                                    <a:schemeClr val="accent2">
                                      <a:lumMod val="50000"/>
                                    </a:schemeClr>
                                  </a:solidFill>
                                  <a:latin typeface="Cambria Math" panose="02040503050406030204" pitchFamily="18" charset="0"/>
                                </a:rPr>
                                <m:t>2</m:t>
                              </m:r>
                            </m:sup>
                          </m:sSup>
                        </m:den>
                      </m:f>
                    </m:oMath>
                  </m:oMathPara>
                </a14:m>
                <a:endParaRPr lang="en-US" dirty="0">
                  <a:solidFill>
                    <a:schemeClr val="accent2">
                      <a:lumMod val="50000"/>
                    </a:schemeClr>
                  </a:solidFill>
                </a:endParaRPr>
              </a:p>
              <a:p>
                <a:r>
                  <a:rPr lang="en-US" dirty="0">
                    <a:solidFill>
                      <a:schemeClr val="accent2">
                        <a:lumMod val="50000"/>
                      </a:schemeClr>
                    </a:solidFill>
                  </a:rPr>
                  <a:t>Solving for amplitude, the equation is rewritten as</a:t>
                </a:r>
              </a:p>
              <a:p>
                <a:pPr marL="0" indent="0">
                  <a:buNone/>
                </a:pPr>
                <a14:m>
                  <m:oMathPara xmlns:m="http://schemas.openxmlformats.org/officeDocument/2006/math">
                    <m:oMathParaPr>
                      <m:jc m:val="centerGroup"/>
                    </m:oMathParaPr>
                    <m:oMath xmlns:m="http://schemas.openxmlformats.org/officeDocument/2006/math">
                      <m:r>
                        <a:rPr lang="en-US" i="1">
                          <a:solidFill>
                            <a:schemeClr val="accent2">
                              <a:lumMod val="50000"/>
                            </a:schemeClr>
                          </a:solidFill>
                          <a:latin typeface="Cambria Math" panose="02040503050406030204" pitchFamily="18" charset="0"/>
                        </a:rPr>
                        <m:t>𝐴</m:t>
                      </m:r>
                      <m:r>
                        <a:rPr lang="en-US" i="1">
                          <a:solidFill>
                            <a:schemeClr val="accent2">
                              <a:lumMod val="50000"/>
                            </a:schemeClr>
                          </a:solidFill>
                          <a:latin typeface="Cambria Math" panose="02040503050406030204" pitchFamily="18" charset="0"/>
                        </a:rPr>
                        <m:t>=</m:t>
                      </m:r>
                      <m:f>
                        <m:fPr>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1</m:t>
                          </m:r>
                        </m:num>
                        <m:den>
                          <m:r>
                            <a:rPr lang="en-US" i="1">
                              <a:solidFill>
                                <a:srgbClr val="C00000"/>
                              </a:solidFill>
                              <a:latin typeface="Cambria Math" panose="02040503050406030204" pitchFamily="18" charset="0"/>
                            </a:rPr>
                            <m:t>𝑟</m:t>
                          </m:r>
                        </m:den>
                      </m:f>
                      <m:rad>
                        <m:radPr>
                          <m:degHide m:val="on"/>
                          <m:ctrlPr>
                            <a:rPr lang="en-US" b="0" i="1" smtClean="0">
                              <a:solidFill>
                                <a:schemeClr val="accent2">
                                  <a:lumMod val="50000"/>
                                </a:schemeClr>
                              </a:solidFill>
                              <a:latin typeface="Cambria Math" panose="02040503050406030204" pitchFamily="18" charset="0"/>
                            </a:rPr>
                          </m:ctrlPr>
                        </m:radPr>
                        <m:deg/>
                        <m:e>
                          <m:f>
                            <m:fPr>
                              <m:ctrlPr>
                                <a:rPr lang="en-US" i="1">
                                  <a:solidFill>
                                    <a:schemeClr val="accent2">
                                      <a:lumMod val="50000"/>
                                    </a:schemeClr>
                                  </a:solidFill>
                                  <a:latin typeface="Cambria Math" panose="02040503050406030204" pitchFamily="18" charset="0"/>
                                </a:rPr>
                              </m:ctrlPr>
                            </m:fPr>
                            <m:num>
                              <m:r>
                                <a:rPr lang="en-US" b="0" i="1" smtClean="0">
                                  <a:solidFill>
                                    <a:schemeClr val="accent2">
                                      <a:lumMod val="50000"/>
                                    </a:schemeClr>
                                  </a:solidFill>
                                  <a:latin typeface="Cambria Math" panose="02040503050406030204" pitchFamily="18" charset="0"/>
                                </a:rPr>
                                <m:t>𝑃</m:t>
                              </m:r>
                            </m:num>
                            <m:den>
                              <m:r>
                                <a:rPr lang="en-US" i="1">
                                  <a:solidFill>
                                    <a:schemeClr val="accent2">
                                      <a:lumMod val="50000"/>
                                    </a:schemeClr>
                                  </a:solidFill>
                                  <a:latin typeface="Cambria Math" panose="02040503050406030204" pitchFamily="18" charset="0"/>
                                </a:rPr>
                                <m:t>2</m:t>
                              </m:r>
                              <m:r>
                                <a:rPr lang="en-US" i="1">
                                  <a:solidFill>
                                    <a:schemeClr val="accent2">
                                      <a:lumMod val="50000"/>
                                    </a:schemeClr>
                                  </a:solidFill>
                                  <a:latin typeface="Cambria Math" panose="02040503050406030204" pitchFamily="18" charset="0"/>
                                </a:rPr>
                                <m:t>𝜋𝜌</m:t>
                              </m:r>
                              <m:r>
                                <a:rPr lang="en-US" i="1">
                                  <a:solidFill>
                                    <a:schemeClr val="accent2">
                                      <a:lumMod val="50000"/>
                                    </a:schemeClr>
                                  </a:solidFill>
                                  <a:latin typeface="Cambria Math" panose="02040503050406030204" pitchFamily="18" charset="0"/>
                                </a:rPr>
                                <m:t>𝑣</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𝜔</m:t>
                                  </m:r>
                                </m:e>
                                <m:sup>
                                  <m:r>
                                    <a:rPr lang="en-US" i="1">
                                      <a:solidFill>
                                        <a:schemeClr val="accent2">
                                          <a:lumMod val="50000"/>
                                        </a:schemeClr>
                                      </a:solidFill>
                                      <a:latin typeface="Cambria Math" panose="02040503050406030204" pitchFamily="18" charset="0"/>
                                    </a:rPr>
                                    <m:t>2</m:t>
                                  </m:r>
                                </m:sup>
                              </m:sSup>
                            </m:den>
                          </m:f>
                        </m:e>
                      </m:rad>
                      <m:r>
                        <a:rPr lang="en-US" b="0" i="1" smtClean="0">
                          <a:solidFill>
                            <a:schemeClr val="accent2">
                              <a:lumMod val="50000"/>
                            </a:schemeClr>
                          </a:solidFill>
                          <a:latin typeface="Cambria Math" panose="02040503050406030204" pitchFamily="18" charset="0"/>
                        </a:rPr>
                        <m:t> </m:t>
                      </m:r>
                      <m:r>
                        <m:rPr>
                          <m:nor/>
                        </m:rPr>
                        <a:rPr lang="en-US" b="0" i="0" smtClean="0">
                          <a:solidFill>
                            <a:schemeClr val="accent2">
                              <a:lumMod val="50000"/>
                            </a:schemeClr>
                          </a:solidFill>
                          <a:latin typeface="Cambria Math" panose="02040503050406030204" pitchFamily="18" charset="0"/>
                        </a:rPr>
                        <m:t> </m:t>
                      </m:r>
                      <m:r>
                        <m:rPr>
                          <m:nor/>
                        </m:rPr>
                        <a:rPr lang="en-US" b="0" i="0" smtClean="0">
                          <a:solidFill>
                            <a:schemeClr val="accent2">
                              <a:lumMod val="50000"/>
                            </a:schemeClr>
                          </a:solidFill>
                          <a:latin typeface="Cambria Math" panose="02040503050406030204" pitchFamily="18" charset="0"/>
                        </a:rPr>
                        <m:t>or</m:t>
                      </m:r>
                      <m:r>
                        <m:rPr>
                          <m:nor/>
                        </m:rPr>
                        <a:rPr lang="en-US" b="0" i="0" smtClean="0">
                          <a:solidFill>
                            <a:schemeClr val="accent2">
                              <a:lumMod val="50000"/>
                            </a:schemeClr>
                          </a:solidFill>
                          <a:latin typeface="Cambria Math" panose="02040503050406030204" pitchFamily="18" charset="0"/>
                        </a:rPr>
                        <m:t>  </m:t>
                      </m:r>
                      <m:sSub>
                        <m:sSubPr>
                          <m:ctrlPr>
                            <a:rPr lang="en-US" b="0" i="1" smtClean="0">
                              <a:solidFill>
                                <a:schemeClr val="accent2">
                                  <a:lumMod val="50000"/>
                                </a:schemeClr>
                              </a:solidFill>
                              <a:latin typeface="Cambria Math" panose="02040503050406030204" pitchFamily="18" charset="0"/>
                            </a:rPr>
                          </m:ctrlPr>
                        </m:sSubPr>
                        <m:e>
                          <m:r>
                            <a:rPr lang="en-US" i="1">
                              <a:solidFill>
                                <a:schemeClr val="accent2">
                                  <a:lumMod val="50000"/>
                                </a:schemeClr>
                              </a:solidFill>
                              <a:latin typeface="Cambria Math" panose="02040503050406030204" pitchFamily="18" charset="0"/>
                            </a:rPr>
                            <m:t>𝐴</m:t>
                          </m:r>
                        </m:e>
                        <m:sub>
                          <m:r>
                            <a:rPr lang="en-US" b="0" i="1" smtClean="0">
                              <a:solidFill>
                                <a:schemeClr val="accent2">
                                  <a:lumMod val="50000"/>
                                </a:schemeClr>
                              </a:solidFill>
                              <a:latin typeface="Cambria Math" panose="02040503050406030204" pitchFamily="18" charset="0"/>
                            </a:rPr>
                            <m:t>𝛼</m:t>
                          </m:r>
                        </m:sub>
                      </m:sSub>
                      <m:r>
                        <a:rPr lang="en-US" i="1">
                          <a:solidFill>
                            <a:schemeClr val="accent2">
                              <a:lumMod val="50000"/>
                            </a:schemeClr>
                          </a:solidFill>
                          <a:latin typeface="Cambria Math" panose="02040503050406030204" pitchFamily="18" charset="0"/>
                        </a:rPr>
                        <m:t>=</m:t>
                      </m:r>
                      <m:f>
                        <m:fPr>
                          <m:ctrlPr>
                            <a:rPr lang="en-US" i="1">
                              <a:solidFill>
                                <a:schemeClr val="accent2">
                                  <a:lumMod val="50000"/>
                                </a:schemeClr>
                              </a:solidFill>
                              <a:latin typeface="Cambria Math" panose="02040503050406030204" pitchFamily="18" charset="0"/>
                            </a:rPr>
                          </m:ctrlPr>
                        </m:fPr>
                        <m:num>
                          <m:r>
                            <a:rPr lang="en-US" i="1">
                              <a:solidFill>
                                <a:schemeClr val="accent2">
                                  <a:lumMod val="50000"/>
                                </a:schemeClr>
                              </a:solidFill>
                              <a:latin typeface="Cambria Math" panose="02040503050406030204" pitchFamily="18" charset="0"/>
                            </a:rPr>
                            <m:t>1</m:t>
                          </m:r>
                        </m:num>
                        <m:den>
                          <m:r>
                            <a:rPr lang="en-US" i="1">
                              <a:solidFill>
                                <a:srgbClr val="C00000"/>
                              </a:solidFill>
                              <a:latin typeface="Cambria Math" panose="02040503050406030204" pitchFamily="18" charset="0"/>
                            </a:rPr>
                            <m:t>𝑟</m:t>
                          </m:r>
                        </m:den>
                      </m:f>
                      <m:rad>
                        <m:radPr>
                          <m:degHide m:val="on"/>
                          <m:ctrlPr>
                            <a:rPr lang="en-US" i="1">
                              <a:solidFill>
                                <a:schemeClr val="accent2">
                                  <a:lumMod val="50000"/>
                                </a:schemeClr>
                              </a:solidFill>
                              <a:latin typeface="Cambria Math" panose="02040503050406030204" pitchFamily="18" charset="0"/>
                            </a:rPr>
                          </m:ctrlPr>
                        </m:radPr>
                        <m:deg/>
                        <m:e>
                          <m:d>
                            <m:dPr>
                              <m:ctrlPr>
                                <a:rPr lang="en-US" i="1">
                                  <a:solidFill>
                                    <a:schemeClr val="accent2">
                                      <a:lumMod val="50000"/>
                                    </a:schemeClr>
                                  </a:solidFill>
                                  <a:latin typeface="Cambria Math" panose="02040503050406030204" pitchFamily="18" charset="0"/>
                                </a:rPr>
                              </m:ctrlPr>
                            </m:dPr>
                            <m:e>
                              <m:f>
                                <m:fPr>
                                  <m:ctrlPr>
                                    <a:rPr lang="en-US" i="1">
                                      <a:solidFill>
                                        <a:schemeClr val="accent2">
                                          <a:lumMod val="50000"/>
                                        </a:schemeClr>
                                      </a:solidFill>
                                      <a:latin typeface="Cambria Math" panose="02040503050406030204" pitchFamily="18" charset="0"/>
                                    </a:rPr>
                                  </m:ctrlPr>
                                </m:fPr>
                                <m:num>
                                  <m:r>
                                    <a:rPr lang="en-US" b="0" i="1" smtClean="0">
                                      <a:solidFill>
                                        <a:schemeClr val="accent2">
                                          <a:lumMod val="50000"/>
                                        </a:schemeClr>
                                      </a:solidFill>
                                      <a:latin typeface="Cambria Math" panose="02040503050406030204" pitchFamily="18" charset="0"/>
                                    </a:rPr>
                                    <m:t>𝛼</m:t>
                                  </m:r>
                                  <m:r>
                                    <a:rPr lang="en-US" b="0" i="1" smtClean="0">
                                      <a:solidFill>
                                        <a:schemeClr val="accent2">
                                          <a:lumMod val="50000"/>
                                        </a:schemeClr>
                                      </a:solidFill>
                                      <a:latin typeface="Cambria Math" panose="02040503050406030204" pitchFamily="18" charset="0"/>
                                    </a:rPr>
                                    <m:t>𝑃</m:t>
                                  </m:r>
                                </m:num>
                                <m:den>
                                  <m:r>
                                    <a:rPr lang="en-US" i="1">
                                      <a:solidFill>
                                        <a:schemeClr val="accent2">
                                          <a:lumMod val="50000"/>
                                        </a:schemeClr>
                                      </a:solidFill>
                                      <a:latin typeface="Cambria Math" panose="02040503050406030204" pitchFamily="18" charset="0"/>
                                    </a:rPr>
                                    <m:t>2</m:t>
                                  </m:r>
                                  <m:r>
                                    <a:rPr lang="en-US" i="1">
                                      <a:solidFill>
                                        <a:schemeClr val="accent2">
                                          <a:lumMod val="50000"/>
                                        </a:schemeClr>
                                      </a:solidFill>
                                      <a:latin typeface="Cambria Math" panose="02040503050406030204" pitchFamily="18" charset="0"/>
                                    </a:rPr>
                                    <m:t>𝜋𝜌</m:t>
                                  </m:r>
                                  <m:r>
                                    <a:rPr lang="en-US" i="1">
                                      <a:solidFill>
                                        <a:schemeClr val="accent2">
                                          <a:lumMod val="50000"/>
                                        </a:schemeClr>
                                      </a:solidFill>
                                      <a:latin typeface="Cambria Math" panose="02040503050406030204" pitchFamily="18" charset="0"/>
                                    </a:rPr>
                                    <m:t>𝑣</m:t>
                                  </m:r>
                                  <m:sSup>
                                    <m:sSupPr>
                                      <m:ctrlPr>
                                        <a:rPr lang="en-US" i="1">
                                          <a:solidFill>
                                            <a:schemeClr val="accent2">
                                              <a:lumMod val="50000"/>
                                            </a:schemeClr>
                                          </a:solidFill>
                                          <a:latin typeface="Cambria Math" panose="02040503050406030204" pitchFamily="18" charset="0"/>
                                        </a:rPr>
                                      </m:ctrlPr>
                                    </m:sSupPr>
                                    <m:e>
                                      <m:r>
                                        <a:rPr lang="en-US" i="1">
                                          <a:solidFill>
                                            <a:schemeClr val="accent2">
                                              <a:lumMod val="50000"/>
                                            </a:schemeClr>
                                          </a:solidFill>
                                          <a:latin typeface="Cambria Math" panose="02040503050406030204" pitchFamily="18" charset="0"/>
                                        </a:rPr>
                                        <m:t>𝜔</m:t>
                                      </m:r>
                                    </m:e>
                                    <m:sup>
                                      <m:r>
                                        <a:rPr lang="en-US" i="1">
                                          <a:solidFill>
                                            <a:schemeClr val="accent2">
                                              <a:lumMod val="50000"/>
                                            </a:schemeClr>
                                          </a:solidFill>
                                          <a:latin typeface="Cambria Math" panose="02040503050406030204" pitchFamily="18" charset="0"/>
                                        </a:rPr>
                                        <m:t>2</m:t>
                                      </m:r>
                                    </m:sup>
                                  </m:sSup>
                                </m:den>
                              </m:f>
                            </m:e>
                          </m:d>
                        </m:e>
                      </m:rad>
                    </m:oMath>
                  </m:oMathPara>
                </a14:m>
                <a:endParaRPr lang="en-US" dirty="0"/>
              </a:p>
              <a:p>
                <a:r>
                  <a:rPr lang="en-US" dirty="0"/>
                  <a:t>When split up into it’s x and y components,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𝐴𝑐𝑜𝑠</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𝑦</m:t>
                          </m:r>
                        </m:sub>
                      </m:sSub>
                      <m:r>
                        <a:rPr lang="en-US" i="1">
                          <a:latin typeface="Cambria Math" panose="02040503050406030204" pitchFamily="18" charset="0"/>
                        </a:rPr>
                        <m:t>=</m:t>
                      </m:r>
                      <m:r>
                        <a:rPr lang="en-US" i="1">
                          <a:latin typeface="Cambria Math" panose="02040503050406030204" pitchFamily="18" charset="0"/>
                        </a:rPr>
                        <m:t>𝐴𝑠𝑖𝑛</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m:oMathPara>
                </a14:m>
                <a:endParaRPr lang="en-US" dirty="0"/>
              </a:p>
            </p:txBody>
          </p:sp>
        </mc:Choice>
        <mc:Fallback xmlns="">
          <p:sp>
            <p:nvSpPr>
              <p:cNvPr id="22" name="Content Placeholder 21">
                <a:extLst>
                  <a:ext uri="{FF2B5EF4-FFF2-40B4-BE49-F238E27FC236}">
                    <a16:creationId xmlns:a16="http://schemas.microsoft.com/office/drawing/2014/main" id="{5B3C0DA3-AAC7-4919-B249-4114AA854912}"/>
                  </a:ext>
                </a:extLst>
              </p:cNvPr>
              <p:cNvSpPr>
                <a:spLocks noGrp="1" noRot="1" noChangeAspect="1" noMove="1" noResize="1" noEditPoints="1" noAdjustHandles="1" noChangeArrowheads="1" noChangeShapeType="1" noTextEdit="1"/>
              </p:cNvSpPr>
              <p:nvPr>
                <p:ph idx="1"/>
              </p:nvPr>
            </p:nvSpPr>
            <p:spPr>
              <a:xfrm>
                <a:off x="4401849" y="2180496"/>
                <a:ext cx="7208957" cy="4045683"/>
              </a:xfrm>
              <a:blipFill>
                <a:blip r:embed="rId4"/>
                <a:stretch>
                  <a:fillRect l="-338"/>
                </a:stretch>
              </a:blipFill>
            </p:spPr>
            <p:txBody>
              <a:bodyPr/>
              <a:lstStyle/>
              <a:p>
                <a:r>
                  <a:rPr lang="en-US">
                    <a:noFill/>
                  </a:rPr>
                  <a:t> </a:t>
                </a:r>
              </a:p>
            </p:txBody>
          </p:sp>
        </mc:Fallback>
      </mc:AlternateContent>
    </p:spTree>
    <p:extLst>
      <p:ext uri="{BB962C8B-B14F-4D97-AF65-F5344CB8AC3E}">
        <p14:creationId xmlns:p14="http://schemas.microsoft.com/office/powerpoint/2010/main" val="10629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662</Words>
  <Application>Microsoft Office PowerPoint</Application>
  <PresentationFormat>Widescreen</PresentationFormat>
  <Paragraphs>87</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 Math</vt:lpstr>
      <vt:lpstr>Gill Sans MT</vt:lpstr>
      <vt:lpstr>Wingdings</vt:lpstr>
      <vt:lpstr>Wingdings 2</vt:lpstr>
      <vt:lpstr>Dividend</vt:lpstr>
      <vt:lpstr>Acoustics of concert Halls</vt:lpstr>
      <vt:lpstr>Basics of acoustics</vt:lpstr>
      <vt:lpstr>Surround Halls</vt:lpstr>
      <vt:lpstr>Horseshoe Halls</vt:lpstr>
      <vt:lpstr>Shoebox halls</vt:lpstr>
      <vt:lpstr>PowerPoint Presentation</vt:lpstr>
      <vt:lpstr>PowerPoint Presentation</vt:lpstr>
      <vt:lpstr>sound absorption and interference</vt:lpstr>
      <vt:lpstr>Phasors</vt:lpstr>
      <vt:lpstr>deriving Power</vt:lpstr>
      <vt:lpstr>Matrix of intensities</vt:lpstr>
      <vt:lpstr>PowerPoint Presentation</vt:lpstr>
      <vt:lpstr>Heat maps of different sized shoebox halls (α=0)</vt:lpstr>
      <vt:lpstr>Varying sound absorption in Boston hall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Acoustics of concert Halls</dc:title>
  <dc:creator>Kian Orr</dc:creator>
  <cp:lastModifiedBy>Kian Orr</cp:lastModifiedBy>
  <cp:revision>1</cp:revision>
  <dcterms:created xsi:type="dcterms:W3CDTF">2019-11-02T07:17:05Z</dcterms:created>
  <dcterms:modified xsi:type="dcterms:W3CDTF">2019-11-10T06:38:15Z</dcterms:modified>
</cp:coreProperties>
</file>